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E577C83D-4C55-4F14-AC38-6040C01A844A}">
  <a:tblStyle styleId="{E577C83D-4C55-4F14-AC38-6040C01A844A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8190F10E-DB07-40BF-A80D-2CFA3C3B2E76}" styleName="Table_1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4" d="100"/>
          <a:sy n="124" d="100"/>
        </p:scale>
        <p:origin x="1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Intro - “hello alexa”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Allan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Mark to talk tech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>
                <a:solidFill>
                  <a:schemeClr val="dk1"/>
                </a:solidFill>
              </a:rPr>
              <a:t>Netapp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>
                <a:solidFill>
                  <a:schemeClr val="dk1"/>
                </a:solidFill>
              </a:rPr>
              <a:t>Solidfire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>
                <a:solidFill>
                  <a:schemeClr val="dk1"/>
                </a:solidFill>
              </a:rPr>
              <a:t>VMWare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>
                <a:solidFill>
                  <a:schemeClr val="dk1"/>
                </a:solidFill>
              </a:rPr>
              <a:t>Aristra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>
                <a:solidFill>
                  <a:schemeClr val="dk1"/>
                </a:solidFill>
              </a:rPr>
              <a:t>Supermicro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>
                <a:solidFill>
                  <a:schemeClr val="dk1"/>
                </a:solidFill>
              </a:rPr>
              <a:t>Dell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>
                <a:solidFill>
                  <a:schemeClr val="dk1"/>
                </a:solidFill>
              </a:rPr>
              <a:t>Shapeblue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endParaRPr sz="14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Shape 2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Shape 2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Get everyone to comment and add thier thoughts 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Get each person to write down something on the brown paper that they believe will move the dial - then we frame that and it becomes our strategy canvas whihc we can put up in the support area.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jpg"/><Relationship Id="rId3" Type="http://schemas.openxmlformats.org/officeDocument/2006/relationships/image" Target="../media/image3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jp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jpg"/><Relationship Id="rId15" Type="http://schemas.openxmlformats.org/officeDocument/2006/relationships/image" Target="../media/image17.gif"/><Relationship Id="rId23" Type="http://schemas.openxmlformats.org/officeDocument/2006/relationships/image" Target="../media/image25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jpg"/><Relationship Id="rId9" Type="http://schemas.openxmlformats.org/officeDocument/2006/relationships/image" Target="../media/image11.jp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jpg"/><Relationship Id="rId4" Type="http://schemas.openxmlformats.org/officeDocument/2006/relationships/image" Target="../media/image31.jp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hyperlink" Target="http://www.rsaweb.co.za/moneywebs-growth-fueled-by-enterprise-cloud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55" name="Shape 55"/>
          <p:cNvSpPr txBox="1"/>
          <p:nvPr/>
        </p:nvSpPr>
        <p:spPr>
          <a:xfrm>
            <a:off x="2125100" y="3319300"/>
            <a:ext cx="4910400" cy="818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>
                <a:solidFill>
                  <a:srgbClr val="F3F3F3"/>
                </a:solidFill>
              </a:rPr>
              <a:t>Netapp Solidfire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-GB" sz="2400">
                <a:solidFill>
                  <a:srgbClr val="F3F3F3"/>
                </a:solidFill>
              </a:rPr>
              <a:t>RSAWEB VDC 2016</a:t>
            </a:r>
          </a:p>
        </p:txBody>
      </p:sp>
      <p:pic>
        <p:nvPicPr>
          <p:cNvPr id="56" name="Shape 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52400"/>
            <a:ext cx="9143999" cy="53494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Shape 61" descr="RSA WEB _008.jpg"/>
          <p:cNvPicPr preferRelativeResize="0"/>
          <p:nvPr/>
        </p:nvPicPr>
        <p:blipFill rotWithShape="1">
          <a:blip r:embed="rId3">
            <a:alphaModFix/>
          </a:blip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Shape 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Shape 63"/>
          <p:cNvSpPr txBox="1"/>
          <p:nvPr/>
        </p:nvSpPr>
        <p:spPr>
          <a:xfrm>
            <a:off x="3365700" y="1374775"/>
            <a:ext cx="2263500" cy="6327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3000">
                <a:solidFill>
                  <a:srgbClr val="FFFFFF"/>
                </a:solidFill>
              </a:rPr>
              <a:t>Who we are</a:t>
            </a:r>
          </a:p>
        </p:txBody>
      </p:sp>
      <p:sp>
        <p:nvSpPr>
          <p:cNvPr id="64" name="Shape 64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/>
        </p:nvSpPr>
        <p:spPr>
          <a:xfrm>
            <a:off x="1524000" y="304800"/>
            <a:ext cx="6019800" cy="64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Who am I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subTitle" idx="1"/>
          </p:nvPr>
        </p:nvSpPr>
        <p:spPr>
          <a:xfrm>
            <a:off x="1458600" y="1394700"/>
            <a:ext cx="6161400" cy="33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buSzPct val="100000"/>
              <a:buChar char="-"/>
            </a:pPr>
            <a:r>
              <a:rPr lang="en-GB" sz="1800"/>
              <a:t>Mark Slingsby - CTO of RSAWEB - @markslingsby 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buSzPct val="100000"/>
              <a:buChar char="-"/>
            </a:pPr>
            <a:r>
              <a:rPr lang="en-GB" sz="1800"/>
              <a:t>Experience:</a:t>
            </a: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buSzPct val="100000"/>
              <a:buChar char="-"/>
            </a:pPr>
            <a:r>
              <a:rPr lang="en-GB" sz="1800"/>
              <a:t>Cloud Computing</a:t>
            </a: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buSzPct val="100000"/>
              <a:buChar char="-"/>
            </a:pPr>
            <a:r>
              <a:rPr lang="en-GB" sz="1800"/>
              <a:t>Connectivity</a:t>
            </a: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buSzPct val="100000"/>
              <a:buChar char="-"/>
            </a:pPr>
            <a:r>
              <a:rPr lang="en-GB" sz="1800"/>
              <a:t>Enterprise </a:t>
            </a: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buSzPct val="100000"/>
              <a:buChar char="-"/>
            </a:pPr>
            <a:r>
              <a:rPr lang="en-GB" sz="1800"/>
              <a:t>Service provider</a:t>
            </a: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buSzPct val="100000"/>
              <a:buChar char="-"/>
            </a:pPr>
            <a:r>
              <a:rPr lang="en-GB" sz="1800"/>
              <a:t>Systems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buSzPct val="100000"/>
              <a:buChar char="-"/>
            </a:pPr>
            <a:r>
              <a:rPr lang="en-GB" sz="1800"/>
              <a:t>Experience in multiple business types &amp; customers</a:t>
            </a:r>
          </a:p>
        </p:txBody>
      </p:sp>
      <p:pic>
        <p:nvPicPr>
          <p:cNvPr id="71" name="Shape 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Shape 72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/>
        </p:nvSpPr>
        <p:spPr>
          <a:xfrm>
            <a:off x="0" y="126600"/>
            <a:ext cx="91440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Who we are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subTitle" idx="1"/>
          </p:nvPr>
        </p:nvSpPr>
        <p:spPr>
          <a:xfrm>
            <a:off x="1371600" y="990600"/>
            <a:ext cx="6400800" cy="33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Started in 2001, building our first web, DNS &amp; mail systems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Built our first datacentre in 2004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Second DC in 2009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Netapp investment 2009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RSAWEBCloud.com in 2009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Enterprise Cloud &amp; vDC in 2010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MPLS Cloud Network deployed 2011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POP’s deployed in Teraco’s 2011/2012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Solidfire partnership 2015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Expanded CloudConnect to 10Gbps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Further Cloud, Solidfire &amp; Netapp investment 2016</a:t>
            </a:r>
          </a:p>
          <a:p>
            <a:pPr lvl="0" algn="l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endParaRPr sz="1400">
              <a:solidFill>
                <a:srgbClr val="777777"/>
              </a:solidFill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sz="1400"/>
          </a:p>
          <a:p>
            <a:pPr lvl="0" algn="l" rtl="0">
              <a:spcBef>
                <a:spcPts val="0"/>
              </a:spcBef>
              <a:buNone/>
            </a:pPr>
            <a:endParaRPr sz="1800"/>
          </a:p>
          <a:p>
            <a:pPr lvl="0" algn="l" rtl="0">
              <a:spcBef>
                <a:spcPts val="0"/>
              </a:spcBef>
              <a:buNone/>
            </a:pPr>
            <a:endParaRPr sz="1800"/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Shape 80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Shape 86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87" name="Shape 87"/>
          <p:cNvSpPr txBox="1"/>
          <p:nvPr/>
        </p:nvSpPr>
        <p:spPr>
          <a:xfrm>
            <a:off x="0" y="126600"/>
            <a:ext cx="91440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What do we do?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subTitle" idx="1"/>
          </p:nvPr>
        </p:nvSpPr>
        <p:spPr>
          <a:xfrm>
            <a:off x="457200" y="1083125"/>
            <a:ext cx="5068500" cy="33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800" dirty="0">
                <a:solidFill>
                  <a:srgbClr val="777777"/>
                </a:solidFill>
                <a:highlight>
                  <a:srgbClr val="FFFFFF"/>
                </a:highlight>
              </a:rPr>
              <a:t>Cloud</a:t>
            </a:r>
          </a:p>
          <a:p>
            <a:pPr marL="457200" lvl="0" indent="-342900" algn="l" rtl="0"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800" dirty="0">
                <a:solidFill>
                  <a:srgbClr val="777777"/>
                </a:solidFill>
                <a:highlight>
                  <a:srgbClr val="FFFFFF"/>
                </a:highlight>
              </a:rPr>
              <a:t>Connectivity</a:t>
            </a:r>
          </a:p>
          <a:p>
            <a:pPr marL="457200" lvl="0" indent="-342900" algn="l" rtl="0"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800" dirty="0">
                <a:solidFill>
                  <a:srgbClr val="777777"/>
                </a:solidFill>
                <a:highlight>
                  <a:srgbClr val="FFFFFF"/>
                </a:highlight>
              </a:rPr>
              <a:t>Mobile</a:t>
            </a:r>
          </a:p>
          <a:p>
            <a:pPr lvl="0" algn="l" rtl="0">
              <a:spcBef>
                <a:spcPts val="0"/>
              </a:spcBef>
              <a:buNone/>
            </a:pPr>
            <a:endParaRPr sz="1800" dirty="0">
              <a:solidFill>
                <a:srgbClr val="777777"/>
              </a:solidFill>
              <a:highlight>
                <a:srgbClr val="FFFFFF"/>
              </a:highlight>
            </a:endParaRPr>
          </a:p>
          <a:p>
            <a:pPr lvl="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endParaRPr sz="1800" dirty="0">
              <a:solidFill>
                <a:srgbClr val="333333"/>
              </a:solidFill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dirty="0"/>
          </a:p>
          <a:p>
            <a:pPr lvl="0" algn="l" rtl="0">
              <a:spcBef>
                <a:spcPts val="0"/>
              </a:spcBef>
              <a:buNone/>
            </a:pPr>
            <a:r>
              <a:rPr lang="en-GB" dirty="0"/>
              <a:t> </a:t>
            </a:r>
          </a:p>
          <a:p>
            <a:pPr lvl="0" algn="l" rt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89" name="Shape 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4612" y="266700"/>
            <a:ext cx="6429375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" name="Shape 90"/>
          <p:cNvCxnSpPr/>
          <p:nvPr/>
        </p:nvCxnSpPr>
        <p:spPr>
          <a:xfrm>
            <a:off x="1678775" y="1316850"/>
            <a:ext cx="2128800" cy="1713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none" w="lg" len="lg"/>
            <a:tailEnd type="none" w="lg" len="lg"/>
          </a:ln>
        </p:spPr>
      </p:cxnSp>
      <p:cxnSp>
        <p:nvCxnSpPr>
          <p:cNvPr id="91" name="Shape 91"/>
          <p:cNvCxnSpPr/>
          <p:nvPr/>
        </p:nvCxnSpPr>
        <p:spPr>
          <a:xfrm rot="10800000" flipH="1">
            <a:off x="2286000" y="1588275"/>
            <a:ext cx="1528800" cy="429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none" w="lg" len="lg"/>
            <a:tailEnd type="none" w="lg" len="lg"/>
          </a:ln>
        </p:spPr>
      </p:cxnSp>
      <p:cxnSp>
        <p:nvCxnSpPr>
          <p:cNvPr id="92" name="Shape 92"/>
          <p:cNvCxnSpPr/>
          <p:nvPr/>
        </p:nvCxnSpPr>
        <p:spPr>
          <a:xfrm rot="10800000" flipH="1">
            <a:off x="1721650" y="1702650"/>
            <a:ext cx="2107500" cy="1857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none" w="lg" len="lg"/>
            <a:tailEnd type="none" w="lg" len="lg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261" y="719061"/>
            <a:ext cx="6415088" cy="36937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99" name="Shape 99"/>
          <p:cNvSpPr txBox="1"/>
          <p:nvPr/>
        </p:nvSpPr>
        <p:spPr>
          <a:xfrm>
            <a:off x="0" y="126600"/>
            <a:ext cx="91440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What do we do?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subTitle" idx="1"/>
          </p:nvPr>
        </p:nvSpPr>
        <p:spPr>
          <a:xfrm>
            <a:off x="1828800" y="1089900"/>
            <a:ext cx="5486400" cy="33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60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Customer requirements have shaped our strategy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60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VDC (Enterprise Cloud)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60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DR as a Service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60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Cloud Servers &amp; Cloud Services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60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Large Volume Web Hosting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60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Managed Cloud Services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60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Business Connectivity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60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Enterprise MPLS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600"/>
              </a:spcBef>
              <a:buClr>
                <a:srgbClr val="777777"/>
              </a:buClr>
              <a:buSzPct val="100000"/>
              <a:buChar char="●"/>
            </a:pPr>
            <a:r>
              <a:rPr lang="en-GB" sz="1700">
                <a:solidFill>
                  <a:srgbClr val="777777"/>
                </a:solidFill>
              </a:rPr>
              <a:t>ISP &amp; Wholesale Services</a:t>
            </a:r>
          </a:p>
          <a:p>
            <a:pPr lvl="0" algn="l" rtl="0">
              <a:spcBef>
                <a:spcPts val="0"/>
              </a:spcBef>
              <a:buNone/>
            </a:pPr>
            <a:endParaRPr sz="1700">
              <a:solidFill>
                <a:srgbClr val="777777"/>
              </a:solidFill>
              <a:highlight>
                <a:srgbClr val="FFFFFF"/>
              </a:highlight>
            </a:endParaRPr>
          </a:p>
          <a:p>
            <a:pPr lvl="0" algn="l" rtl="0">
              <a:spcBef>
                <a:spcPts val="0"/>
              </a:spcBef>
              <a:buNone/>
            </a:pPr>
            <a:endParaRPr sz="1700">
              <a:solidFill>
                <a:srgbClr val="777777"/>
              </a:solidFill>
              <a:highlight>
                <a:srgbClr val="FFFFFF"/>
              </a:highlight>
            </a:endParaRPr>
          </a:p>
          <a:p>
            <a:pPr lvl="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endParaRPr sz="1800">
              <a:solidFill>
                <a:srgbClr val="333333"/>
              </a:solidFill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36368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Shape 106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pic>
        <p:nvPicPr>
          <p:cNvPr id="107" name="Shape 107" descr="4DI-Group-Logo_Sm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9662" y="291475"/>
            <a:ext cx="1952625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 descr="10X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0621" y="1785912"/>
            <a:ext cx="671687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 descr="e4log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6275" y="1832850"/>
            <a:ext cx="1171075" cy="117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 descr="Flow Communication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20837" y="54475"/>
            <a:ext cx="1171074" cy="117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 descr="Groupn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03462" y="2615143"/>
            <a:ext cx="2031309" cy="897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 descr="GSDH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1699" y="984899"/>
            <a:ext cx="1171050" cy="544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Shape 113" descr="JWT.png"/>
          <p:cNvPicPr preferRelativeResize="0"/>
          <p:nvPr/>
        </p:nvPicPr>
        <p:blipFill rotWithShape="1">
          <a:blip r:embed="rId10">
            <a:alphaModFix/>
          </a:blip>
          <a:srcRect t="28384" b="24254"/>
          <a:stretch/>
        </p:blipFill>
        <p:spPr>
          <a:xfrm>
            <a:off x="2255300" y="1594453"/>
            <a:ext cx="1219855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Shape 114" descr="Kulula.png"/>
          <p:cNvPicPr preferRelativeResize="0"/>
          <p:nvPr/>
        </p:nvPicPr>
        <p:blipFill rotWithShape="1">
          <a:blip r:embed="rId11">
            <a:alphaModFix/>
          </a:blip>
          <a:srcRect t="24224" b="15797"/>
          <a:stretch/>
        </p:blipFill>
        <p:spPr>
          <a:xfrm>
            <a:off x="3357150" y="2765850"/>
            <a:ext cx="3057849" cy="59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 descr="native_5_1126x625.jpg"/>
          <p:cNvPicPr preferRelativeResize="0"/>
          <p:nvPr/>
        </p:nvPicPr>
        <p:blipFill rotWithShape="1">
          <a:blip r:embed="rId12">
            <a:alphaModFix/>
          </a:blip>
          <a:srcRect l="21003" t="35999" r="21905" b="35115"/>
          <a:stretch/>
        </p:blipFill>
        <p:spPr>
          <a:xfrm>
            <a:off x="6335525" y="3599350"/>
            <a:ext cx="2746674" cy="7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 descr="NDA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508705" y="2574380"/>
            <a:ext cx="1419512" cy="7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Shape 117" descr="Ornico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263773" y="3483550"/>
            <a:ext cx="1365724" cy="644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 descr="RNA distribution.gif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950621" y="3706979"/>
            <a:ext cx="1302700" cy="682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 descr="ROI.pn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591575" y="993600"/>
            <a:ext cx="2360174" cy="54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 descr="trident-Logo4.png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748925" y="1832837"/>
            <a:ext cx="1905000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Shape 121" descr="UGU.jpg"/>
          <p:cNvPicPr preferRelativeResize="0"/>
          <p:nvPr/>
        </p:nvPicPr>
        <p:blipFill rotWithShape="1">
          <a:blip r:embed="rId18">
            <a:alphaModFix/>
          </a:blip>
          <a:srcRect r="67520" b="16569"/>
          <a:stretch/>
        </p:blipFill>
        <p:spPr>
          <a:xfrm>
            <a:off x="236275" y="3561174"/>
            <a:ext cx="1659711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Shape 122" descr="Screen Shot 2016-06-03 at 11.43.02 AM.png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013162" y="1030862"/>
            <a:ext cx="25908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 descr="Booking.png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515174" y="1803236"/>
            <a:ext cx="771374" cy="77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Shape 12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789550" y="228325"/>
            <a:ext cx="1583309" cy="89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Shape 12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732780" y="3566275"/>
            <a:ext cx="1114569" cy="68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Shape 12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380968" y="1536731"/>
            <a:ext cx="1029875" cy="102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Shape 127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019375" y="1099875"/>
            <a:ext cx="148590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Shape 12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357144" y="1548056"/>
            <a:ext cx="1171050" cy="1171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 txBox="1">
            <a:spLocks noGrp="1"/>
          </p:cNvSpPr>
          <p:nvPr>
            <p:ph type="subTitle" idx="1"/>
          </p:nvPr>
        </p:nvSpPr>
        <p:spPr>
          <a:xfrm>
            <a:off x="311700" y="76200"/>
            <a:ext cx="8520600" cy="69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Some of our clients</a:t>
            </a:r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Shape 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Shape 135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136" name="Shape 136"/>
          <p:cNvSpPr txBox="1"/>
          <p:nvPr/>
        </p:nvSpPr>
        <p:spPr>
          <a:xfrm>
            <a:off x="0" y="0"/>
            <a:ext cx="91440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Why Cloud &amp; VDC?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Shape 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55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Shape 142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143" name="Shape 143"/>
          <p:cNvSpPr txBox="1"/>
          <p:nvPr/>
        </p:nvSpPr>
        <p:spPr>
          <a:xfrm>
            <a:off x="457200" y="0"/>
            <a:ext cx="53637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VDC</a:t>
            </a:r>
          </a:p>
        </p:txBody>
      </p:sp>
      <p:pic>
        <p:nvPicPr>
          <p:cNvPr id="144" name="Shape 144" descr="Screen Shot 2016-06-03 at 12.19.07 PM.png"/>
          <p:cNvPicPr preferRelativeResize="0"/>
          <p:nvPr/>
        </p:nvPicPr>
        <p:blipFill rotWithShape="1">
          <a:blip r:embed="rId4">
            <a:alphaModFix/>
          </a:blip>
          <a:srcRect r="20571"/>
          <a:stretch/>
        </p:blipFill>
        <p:spPr>
          <a:xfrm>
            <a:off x="3935600" y="298000"/>
            <a:ext cx="5208399" cy="406814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Shape 145"/>
          <p:cNvSpPr txBox="1">
            <a:spLocks noGrp="1"/>
          </p:cNvSpPr>
          <p:nvPr>
            <p:ph type="subTitle" idx="1"/>
          </p:nvPr>
        </p:nvSpPr>
        <p:spPr>
          <a:xfrm>
            <a:off x="457200" y="1059300"/>
            <a:ext cx="5068500" cy="33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What does it replace?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→ onsite servers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→ colocation of hardware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→ onsite server room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→ onsite hardware refreshes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→ challenges with storage capacity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→ challenges spending capex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→ free your scare IT skills to focus</a:t>
            </a:r>
          </a:p>
          <a:p>
            <a:pPr lvl="0" algn="l" rtl="0">
              <a:spcBef>
                <a:spcPts val="0"/>
              </a:spcBef>
              <a:buNone/>
            </a:pPr>
            <a:endParaRPr sz="1800">
              <a:solidFill>
                <a:srgbClr val="777777"/>
              </a:solidFill>
              <a:highlight>
                <a:srgbClr val="FFFFFF"/>
              </a:highlight>
            </a:endParaRPr>
          </a:p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Makes IT responsive &amp; efficient</a:t>
            </a:r>
          </a:p>
          <a:p>
            <a:pPr lvl="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endParaRPr sz="1800">
              <a:solidFill>
                <a:srgbClr val="333333"/>
              </a:solidFill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Shape 150" descr="Front Offic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51" name="Shape 1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153" name="Shape 153"/>
          <p:cNvSpPr/>
          <p:nvPr/>
        </p:nvSpPr>
        <p:spPr>
          <a:xfrm>
            <a:off x="2057400" y="2667000"/>
            <a:ext cx="5029200" cy="914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4" name="Shape 154"/>
          <p:cNvSpPr/>
          <p:nvPr/>
        </p:nvSpPr>
        <p:spPr>
          <a:xfrm>
            <a:off x="2247242" y="2868397"/>
            <a:ext cx="4686957" cy="560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Arial"/>
              </a:rPr>
              <a:t>Our Technology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hape 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Shape 160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161" name="Shape 161"/>
          <p:cNvSpPr txBox="1"/>
          <p:nvPr/>
        </p:nvSpPr>
        <p:spPr>
          <a:xfrm>
            <a:off x="372400" y="228600"/>
            <a:ext cx="53637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Enterprise Cloud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(VDC)</a:t>
            </a:r>
          </a:p>
        </p:txBody>
      </p:sp>
      <p:pic>
        <p:nvPicPr>
          <p:cNvPr id="162" name="Shape 162" descr="Screen Shot 2016-06-03 at 12.19.07 PM.png"/>
          <p:cNvPicPr preferRelativeResize="0"/>
          <p:nvPr/>
        </p:nvPicPr>
        <p:blipFill rotWithShape="1">
          <a:blip r:embed="rId4">
            <a:alphaModFix/>
          </a:blip>
          <a:srcRect r="20571"/>
          <a:stretch/>
        </p:blipFill>
        <p:spPr>
          <a:xfrm>
            <a:off x="3935600" y="298000"/>
            <a:ext cx="5208399" cy="4068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Shape 163"/>
          <p:cNvSpPr txBox="1">
            <a:spLocks noGrp="1"/>
          </p:cNvSpPr>
          <p:nvPr>
            <p:ph type="subTitle" idx="1"/>
          </p:nvPr>
        </p:nvSpPr>
        <p:spPr>
          <a:xfrm>
            <a:off x="457200" y="1524000"/>
            <a:ext cx="5068500" cy="33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Virtual Data Centre.</a:t>
            </a:r>
          </a:p>
          <a:p>
            <a:pPr lvl="0" algn="l" rtl="0">
              <a:spcBef>
                <a:spcPts val="0"/>
              </a:spcBef>
              <a:buNone/>
            </a:pPr>
            <a:endParaRPr sz="1800">
              <a:solidFill>
                <a:srgbClr val="777777"/>
              </a:solidFill>
              <a:highlight>
                <a:srgbClr val="FFFFFF"/>
              </a:highlight>
            </a:endParaRPr>
          </a:p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Replaces your data centre / server room 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with an easy online management tool with 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all your resources in our VDC control panel. 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Flexible. Deploy in minutes.</a:t>
            </a:r>
          </a:p>
          <a:p>
            <a:pPr lvl="0" algn="l" rtl="0">
              <a:spcBef>
                <a:spcPts val="0"/>
              </a:spcBef>
              <a:buNone/>
            </a:pPr>
            <a:endParaRPr sz="1800">
              <a:solidFill>
                <a:srgbClr val="777777"/>
              </a:solidFill>
              <a:highlight>
                <a:srgbClr val="FFFFFF"/>
              </a:highlight>
            </a:endParaRPr>
          </a:p>
          <a:p>
            <a:pPr lvl="0" algn="l" rtl="0">
              <a:spcBef>
                <a:spcPts val="0"/>
              </a:spcBef>
              <a:buNone/>
            </a:pPr>
            <a:r>
              <a:rPr lang="en-GB" sz="1800">
                <a:solidFill>
                  <a:srgbClr val="777777"/>
                </a:solidFill>
                <a:highlight>
                  <a:srgbClr val="FFFFFF"/>
                </a:highlight>
              </a:rPr>
              <a:t>Highly flexible on demand resources</a:t>
            </a:r>
          </a:p>
          <a:p>
            <a:pPr lvl="0" algn="l" rtl="0">
              <a:spcBef>
                <a:spcPts val="0"/>
              </a:spcBef>
              <a:buNone/>
            </a:pPr>
            <a:endParaRPr sz="1800">
              <a:solidFill>
                <a:srgbClr val="777777"/>
              </a:solidFill>
              <a:highlight>
                <a:srgbClr val="FFFFFF"/>
              </a:highlight>
            </a:endParaRPr>
          </a:p>
          <a:p>
            <a:pPr lvl="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endParaRPr sz="1800">
              <a:solidFill>
                <a:srgbClr val="333333"/>
              </a:solidFill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hape 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Shape 169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170" name="Shape 170"/>
          <p:cNvSpPr txBox="1"/>
          <p:nvPr/>
        </p:nvSpPr>
        <p:spPr>
          <a:xfrm>
            <a:off x="457200" y="0"/>
            <a:ext cx="43413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VDC - the stack</a:t>
            </a:r>
          </a:p>
        </p:txBody>
      </p:sp>
      <p:sp>
        <p:nvSpPr>
          <p:cNvPr id="171" name="Shape 171"/>
          <p:cNvSpPr txBox="1"/>
          <p:nvPr/>
        </p:nvSpPr>
        <p:spPr>
          <a:xfrm>
            <a:off x="1146700" y="1224650"/>
            <a:ext cx="6412800" cy="74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72" name="Shape 172" descr="405-netapp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250" y="842225"/>
            <a:ext cx="1914924" cy="191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 descr="arista_logo_hug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1374" y="1972849"/>
            <a:ext cx="3069475" cy="172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Shape 174" descr="Dell_Logo.svg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3425" y="2820650"/>
            <a:ext cx="1516575" cy="151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Shape 175" descr="ShapeBlue_col_logo_small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63075" y="622800"/>
            <a:ext cx="1516575" cy="129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Shape 176" descr="SolidFire_logo_RGB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15480" y="1034812"/>
            <a:ext cx="3461273" cy="1127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Shape 177" descr="Supermicro_logo.svg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16825" y="2697050"/>
            <a:ext cx="2596961" cy="151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 descr="VMware_logo_gry_RGB_300dpi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61762" y="3367927"/>
            <a:ext cx="2868075" cy="100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Shape 1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Shape 184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0" y="0"/>
            <a:ext cx="91440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Problems we encountered before SF</a:t>
            </a:r>
          </a:p>
        </p:txBody>
      </p:sp>
      <p:sp>
        <p:nvSpPr>
          <p:cNvPr id="186" name="Shape 186"/>
          <p:cNvSpPr txBox="1"/>
          <p:nvPr/>
        </p:nvSpPr>
        <p:spPr>
          <a:xfrm>
            <a:off x="990600" y="1114800"/>
            <a:ext cx="7591200" cy="3228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800">
                <a:solidFill>
                  <a:srgbClr val="777777"/>
                </a:solidFill>
              </a:rPr>
              <a:t>No guaranteed IOPs</a:t>
            </a:r>
          </a:p>
          <a:p>
            <a:pPr marL="457200" lvl="0" indent="-342900" rtl="0"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800">
                <a:solidFill>
                  <a:srgbClr val="777777"/>
                </a:solidFill>
              </a:rPr>
              <a:t>Tiering was possible but hard</a:t>
            </a:r>
          </a:p>
          <a:p>
            <a:pPr marL="457200" lvl="0" indent="-342900" rtl="0"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800">
                <a:solidFill>
                  <a:srgbClr val="777777"/>
                </a:solidFill>
              </a:rPr>
              <a:t>Glass ceiling on controllers &amp; shelves</a:t>
            </a:r>
          </a:p>
          <a:p>
            <a:pPr marL="457200" lvl="0" indent="-342900" rtl="0"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800">
                <a:solidFill>
                  <a:srgbClr val="777777"/>
                </a:solidFill>
              </a:rPr>
              <a:t>How do you maximise our investment but don’t know when to buy more</a:t>
            </a:r>
          </a:p>
          <a:p>
            <a:pPr marL="457200" lvl="0" indent="-342900" rtl="0"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800">
                <a:solidFill>
                  <a:srgbClr val="777777"/>
                </a:solidFill>
              </a:rPr>
              <a:t>Big capex jumps when scaling</a:t>
            </a:r>
          </a:p>
          <a:p>
            <a:pPr marL="457200" lvl="0" indent="-342900" rtl="0"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800">
                <a:solidFill>
                  <a:srgbClr val="777777"/>
                </a:solidFill>
              </a:rPr>
              <a:t>Forklift upgrades</a:t>
            </a:r>
          </a:p>
          <a:p>
            <a:pPr marL="457200" lvl="0" indent="-342900" rtl="0"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800">
                <a:solidFill>
                  <a:srgbClr val="777777"/>
                </a:solidFill>
              </a:rPr>
              <a:t>Unable to predict what customers we would onboard &amp; their requirements</a:t>
            </a:r>
          </a:p>
          <a:p>
            <a:pPr marL="457200" lvl="0" indent="-342900" rtl="0">
              <a:spcBef>
                <a:spcPts val="0"/>
              </a:spcBef>
              <a:buClr>
                <a:srgbClr val="777777"/>
              </a:buClr>
              <a:buSzPct val="100000"/>
              <a:buChar char="●"/>
            </a:pPr>
            <a:r>
              <a:rPr lang="en-GB" sz="1800">
                <a:solidFill>
                  <a:srgbClr val="777777"/>
                </a:solidFill>
              </a:rPr>
              <a:t>Traditional NetApp FAS ran out of IOPS before capacity</a:t>
            </a:r>
          </a:p>
          <a:p>
            <a:pPr lvl="0">
              <a:spcBef>
                <a:spcPts val="0"/>
              </a:spcBef>
              <a:buNone/>
            </a:pPr>
            <a:endParaRPr sz="1800"/>
          </a:p>
          <a:p>
            <a:pPr lvl="0"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Shape 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7284"/>
            <a:ext cx="9144001" cy="4520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Shape 1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Shape 193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194" name="Shape 194"/>
          <p:cNvSpPr txBox="1"/>
          <p:nvPr/>
        </p:nvSpPr>
        <p:spPr>
          <a:xfrm>
            <a:off x="457200" y="-76200"/>
            <a:ext cx="53637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Why SolidFire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Shape 1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925" y="261534"/>
            <a:ext cx="9144001" cy="4520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Shape 2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Shape 201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202" name="Shape 202"/>
          <p:cNvSpPr txBox="1"/>
          <p:nvPr/>
        </p:nvSpPr>
        <p:spPr>
          <a:xfrm>
            <a:off x="457200" y="-76200"/>
            <a:ext cx="67905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VDC Storage Value Proposition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Shape 2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x="0" y="0"/>
            <a:ext cx="91440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3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Shape 2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325" y="0"/>
            <a:ext cx="8593950" cy="435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Shape 2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Shape 216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217" name="Shape 217"/>
          <p:cNvSpPr txBox="1"/>
          <p:nvPr/>
        </p:nvSpPr>
        <p:spPr>
          <a:xfrm>
            <a:off x="457200" y="0"/>
            <a:ext cx="53637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3000" b="1">
              <a:solidFill>
                <a:srgbClr val="FF0000"/>
              </a:solidFill>
            </a:endParaRPr>
          </a:p>
        </p:txBody>
      </p:sp>
      <p:graphicFrame>
        <p:nvGraphicFramePr>
          <p:cNvPr id="218" name="Shape 218"/>
          <p:cNvGraphicFramePr/>
          <p:nvPr/>
        </p:nvGraphicFramePr>
        <p:xfrm>
          <a:off x="251125" y="803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{E577C83D-4C55-4F14-AC38-6040C01A844A}</a:tableStyleId>
              </a:tblPr>
              <a:tblGrid>
                <a:gridCol w="17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5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9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6975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b="1">
                          <a:solidFill>
                            <a:srgbClr val="FFFFFF"/>
                          </a:solidFill>
                        </a:rPr>
                        <a:t>Silver</a:t>
                      </a:r>
                    </a:p>
                  </a:txBody>
                  <a:tcPr marL="91425" marR="91425" marT="91425" marB="9142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b="1">
                          <a:solidFill>
                            <a:srgbClr val="FFFFFF"/>
                          </a:solidFill>
                        </a:rPr>
                        <a:t>Gold</a:t>
                      </a:r>
                    </a:p>
                  </a:txBody>
                  <a:tcPr marL="91425" marR="91425" marT="91425" marB="9142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b="1">
                          <a:solidFill>
                            <a:srgbClr val="FFFFFF"/>
                          </a:solidFill>
                        </a:rPr>
                        <a:t>Platinum</a:t>
                      </a:r>
                    </a:p>
                  </a:txBody>
                  <a:tcPr marL="91425" marR="91425" marT="91425" marB="9142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rtl="0">
                        <a:spcBef>
                          <a:spcPts val="0"/>
                        </a:spcBef>
                        <a:buNone/>
                      </a:pP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b="1">
                          <a:solidFill>
                            <a:srgbClr val="FFFFFF"/>
                          </a:solidFill>
                        </a:rPr>
                        <a:t>Custom Design</a:t>
                      </a:r>
                    </a:p>
                  </a:txBody>
                  <a:tcPr marL="91425" marR="91425" marT="91425" marB="91425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81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>
                          <a:solidFill>
                            <a:srgbClr val="777777"/>
                          </a:solidFill>
                        </a:rPr>
                        <a:t>Web Servers, Non-Performant Applications, WordPress, </a:t>
                      </a:r>
                    </a:p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>
                          <a:solidFill>
                            <a:srgbClr val="777777"/>
                          </a:solidFill>
                        </a:rPr>
                        <a:t>Files, Magento, Vanilla, LAMP, MAMP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>
                          <a:solidFill>
                            <a:srgbClr val="777777"/>
                          </a:solidFill>
                        </a:rPr>
                        <a:t>Basic eCommerce,</a:t>
                      </a:r>
                    </a:p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en-GB">
                          <a:solidFill>
                            <a:srgbClr val="777777"/>
                          </a:solidFill>
                        </a:rPr>
                        <a:t>Performance Web Servers, Low Performance database Servers</a:t>
                      </a:r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>
                        <a:solidFill>
                          <a:srgbClr val="777777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en-GB">
                          <a:solidFill>
                            <a:srgbClr val="777777"/>
                          </a:solidFill>
                        </a:rPr>
                        <a:t>Production eCommerce,Performance Web Servers, Performance database Servers, MS Exchange, MS SharePoint, Analytics, Oracle ERP, SAP</a:t>
                      </a:r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>
                        <a:solidFill>
                          <a:srgbClr val="777777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>
                        <a:solidFill>
                          <a:srgbClr val="777777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>
                          <a:solidFill>
                            <a:srgbClr val="777777"/>
                          </a:solidFill>
                        </a:rPr>
                        <a:t>High Performance eCommerce, Ultra-High Performance Web Servers, High Performance databases, Analytics, VDI, Virtual Datacenters, MS Exchange, MS SharePoint, Oracle, ERP, Large CRM, SAP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625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>
                          <a:solidFill>
                            <a:srgbClr val="777777"/>
                          </a:solidFill>
                        </a:rPr>
                        <a:t>1 IOP / 10GB / m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>
                          <a:solidFill>
                            <a:srgbClr val="777777"/>
                          </a:solidFill>
                        </a:rPr>
                        <a:t>1 IOP / GB / m (guaranteed SLA)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>
                          <a:solidFill>
                            <a:srgbClr val="777777"/>
                          </a:solidFill>
                        </a:rPr>
                        <a:t>10 IOP / GB / m (guaranteed SLA)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>
                        <a:solidFill>
                          <a:srgbClr val="777777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>
                          <a:solidFill>
                            <a:srgbClr val="777777"/>
                          </a:solidFill>
                        </a:rPr>
                        <a:t>10+ IOP / GB / m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en-GB">
                          <a:solidFill>
                            <a:srgbClr val="777777"/>
                          </a:solidFill>
                        </a:rPr>
                        <a:t>(guaranteed custom SLA)</a:t>
                      </a: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9" name="Shape 219"/>
          <p:cNvSpPr txBox="1"/>
          <p:nvPr/>
        </p:nvSpPr>
        <p:spPr>
          <a:xfrm>
            <a:off x="251125" y="-76200"/>
            <a:ext cx="67905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Storage Tiers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Shape 2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449754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Shape 225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226" name="Shape 226"/>
          <p:cNvSpPr txBox="1"/>
          <p:nvPr/>
        </p:nvSpPr>
        <p:spPr>
          <a:xfrm>
            <a:off x="457200" y="0"/>
            <a:ext cx="53637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3000" b="1">
              <a:solidFill>
                <a:srgbClr val="FF0000"/>
              </a:solidFill>
            </a:endParaRPr>
          </a:p>
        </p:txBody>
      </p:sp>
      <p:graphicFrame>
        <p:nvGraphicFramePr>
          <p:cNvPr id="227" name="Shape 227"/>
          <p:cNvGraphicFramePr/>
          <p:nvPr/>
        </p:nvGraphicFramePr>
        <p:xfrm>
          <a:off x="87862" y="6840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{8190F10E-DB07-40BF-A80D-2CFA3C3B2E76}</a:tableStyleId>
              </a:tblPr>
              <a:tblGrid>
                <a:gridCol w="22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1800">
                <a:tc rowSpan="2"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b="1">
                          <a:solidFill>
                            <a:srgbClr val="FFFFFF"/>
                          </a:solidFill>
                        </a:rPr>
                        <a:t>Silver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b="1">
                          <a:solidFill>
                            <a:srgbClr val="FFFFFF"/>
                          </a:solidFill>
                        </a:rPr>
                        <a:t>Gold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b="1">
                          <a:solidFill>
                            <a:srgbClr val="FFFFFF"/>
                          </a:solidFill>
                        </a:rPr>
                        <a:t>Platinum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b="1">
                          <a:solidFill>
                            <a:srgbClr val="FFFFFF"/>
                          </a:solidFill>
                        </a:rPr>
                        <a:t>Custom Design (ICB)     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~R3/GB/Mo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~R7/GB/Mo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~R12/GB/Mo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R14/GB/Mo Min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1 IOPS/ 10GB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1 IOPS/GB (SLA Guaranteed)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10 IOPS/GB (SLA Guaranteed)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10+ IOPS/GB (SLA Guaranteed)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Min Volume 100GB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Min Volume 100GB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Min Volume 250GB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Min Volume 500GB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(Incl. micro-burst to 2x IOPS)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(Incl. micro-burst to 4x IOPS)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(Incl. micro-burst to 4x IOPS)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Highly Redundant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Highly Redundant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Highly Redundant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Easy upgrades to faster tiers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Easy upgrades to faster tiers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Custom Performance Availability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 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No downtime for maintenance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No downtime for maintenance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No downtime for maintenance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5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256-bit AES at-rest encryption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256-bit AES at-rest encryption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GB" sz="1100">
                          <a:solidFill>
                            <a:schemeClr val="dk2"/>
                          </a:solidFill>
                        </a:rPr>
                        <a:t>256-bit AES at-rest encryption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5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28" name="Shape 228"/>
          <p:cNvSpPr txBox="1"/>
          <p:nvPr/>
        </p:nvSpPr>
        <p:spPr>
          <a:xfrm>
            <a:off x="457200" y="0"/>
            <a:ext cx="6790500" cy="6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Storage Tiers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Shape 2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Shape 234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235" name="Shape 235"/>
          <p:cNvSpPr txBox="1"/>
          <p:nvPr/>
        </p:nvSpPr>
        <p:spPr>
          <a:xfrm>
            <a:off x="0" y="0"/>
            <a:ext cx="91440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MSSQL on Platinum</a:t>
            </a:r>
          </a:p>
        </p:txBody>
      </p:sp>
      <p:sp>
        <p:nvSpPr>
          <p:cNvPr id="236" name="Shape 236"/>
          <p:cNvSpPr txBox="1"/>
          <p:nvPr/>
        </p:nvSpPr>
        <p:spPr>
          <a:xfrm>
            <a:off x="990600" y="1177550"/>
            <a:ext cx="7563300" cy="301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rgbClr val="666666"/>
                </a:solidFill>
              </a:rPr>
              <a:t>Guaranteed Performance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All-flash architecture speeds database performance &amp; reduces latency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Fine-grain Quality of Service guarantees performance to every database volume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666666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rgbClr val="666666"/>
                </a:solidFill>
              </a:rPr>
              <a:t>Database Flexibility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Platinum storage is quick &amp; easy to deploy and scale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Easily change database resources on the fly as business needs dictate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Scale granularly through the non-disruptive addition of new disks &amp; volumes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666666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rgbClr val="666666"/>
                </a:solidFill>
              </a:rPr>
              <a:t>Seamless Consolidation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Run tens to hundreds of Microsoft SQL Server databases on a single platform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Easily and predictably virtualize your Microsoft SQL Server environment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Shape 2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Shape 242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0" y="0"/>
            <a:ext cx="91440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MySQL on Platinum</a:t>
            </a:r>
          </a:p>
        </p:txBody>
      </p:sp>
      <p:sp>
        <p:nvSpPr>
          <p:cNvPr id="244" name="Shape 244"/>
          <p:cNvSpPr txBox="1"/>
          <p:nvPr/>
        </p:nvSpPr>
        <p:spPr>
          <a:xfrm>
            <a:off x="1066800" y="1177550"/>
            <a:ext cx="7487100" cy="301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rgbClr val="666666"/>
                </a:solidFill>
              </a:rPr>
              <a:t>Guaranteed Performance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All-flash architecture speeds database performance &amp; reduces latency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Fine-grain Quality of Service guarantees performance to every database volume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666666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rgbClr val="666666"/>
                </a:solidFill>
              </a:rPr>
              <a:t>Database Flexibility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Platinum storage is quick &amp; easy to deploy and scale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Easily change database resources on the fly as business needs dictate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Scale granularly through the non-disruptive addition of new disks &amp; volumes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666666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rgbClr val="666666"/>
                </a:solidFill>
              </a:rPr>
              <a:t>Seamless Consolidation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Run tens to hundreds of MySQL Server databases on a single platform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Easily and predictably virtualize your MySQL Server environment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Shape 2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Shape 250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0" y="0"/>
            <a:ext cx="91440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VDI on Platinum</a:t>
            </a:r>
          </a:p>
        </p:txBody>
      </p:sp>
      <p:sp>
        <p:nvSpPr>
          <p:cNvPr id="252" name="Shape 252"/>
          <p:cNvSpPr txBox="1"/>
          <p:nvPr/>
        </p:nvSpPr>
        <p:spPr>
          <a:xfrm>
            <a:off x="1200000" y="1177550"/>
            <a:ext cx="7258200" cy="301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>
                <a:solidFill>
                  <a:srgbClr val="666666"/>
                </a:solidFill>
              </a:rPr>
              <a:t>Adaptable Infrastructure</a:t>
            </a:r>
          </a:p>
          <a:p>
            <a:pPr lvl="0">
              <a:spcBef>
                <a:spcPts val="0"/>
              </a:spcBef>
              <a:buNone/>
            </a:pPr>
            <a:endParaRPr b="1">
              <a:solidFill>
                <a:srgbClr val="666666"/>
              </a:solidFill>
            </a:endParaRP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Go from pilot to production and beyond (no issues &amp; no migration)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Design for X and change to Y on the fly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Size smaller environment and grow incrementally without redesign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Adjust QoS controls to accommodate boot storms, virus scans, patching and recompose operations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666666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n-GB" b="1">
                <a:solidFill>
                  <a:srgbClr val="666666"/>
                </a:solidFill>
              </a:rPr>
              <a:t>Eliminate Storage Sprawl</a:t>
            </a:r>
          </a:p>
          <a:p>
            <a:pPr lvl="0">
              <a:spcBef>
                <a:spcPts val="0"/>
              </a:spcBef>
              <a:buNone/>
            </a:pPr>
            <a:endParaRPr b="1">
              <a:solidFill>
                <a:srgbClr val="666666"/>
              </a:solidFill>
            </a:endParaRPr>
          </a:p>
          <a:p>
            <a:pPr marL="457200" lvl="0" indent="-22860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Extremely dense deployment with 1000+ desktops keeps footprint small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QoS eliminates need for a dedicated VDI storage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Efficiently leverage both linked clones and persistent full clones environment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Shape 2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Shape 258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0" y="0"/>
            <a:ext cx="91440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VDI on Platinum</a:t>
            </a:r>
          </a:p>
        </p:txBody>
      </p:sp>
      <p:sp>
        <p:nvSpPr>
          <p:cNvPr id="260" name="Shape 260"/>
          <p:cNvSpPr txBox="1"/>
          <p:nvPr/>
        </p:nvSpPr>
        <p:spPr>
          <a:xfrm>
            <a:off x="914400" y="1177550"/>
            <a:ext cx="7639200" cy="301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>
                <a:solidFill>
                  <a:srgbClr val="666666"/>
                </a:solidFill>
              </a:rPr>
              <a:t>Simplified VDI Administration</a:t>
            </a:r>
          </a:p>
          <a:p>
            <a:pPr lvl="0">
              <a:spcBef>
                <a:spcPts val="0"/>
              </a:spcBef>
              <a:buNone/>
            </a:pPr>
            <a:endParaRPr b="1">
              <a:solidFill>
                <a:srgbClr val="666666"/>
              </a:solidFill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-GB">
                <a:solidFill>
                  <a:srgbClr val="666666"/>
                </a:solidFill>
              </a:rPr>
              <a:t>Drastically simplify storage management by removing VDI design complexity, streamlining desktop maintenance tasks and reducing administration time</a:t>
            </a:r>
          </a:p>
          <a:p>
            <a:pPr lvl="0">
              <a:spcBef>
                <a:spcPts val="0"/>
              </a:spcBef>
              <a:buNone/>
            </a:pPr>
            <a:endParaRPr>
              <a:solidFill>
                <a:srgbClr val="666666"/>
              </a:solidFill>
            </a:endParaRP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Leverage known / existing desktop management tools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Speed up desktop provisioning and booting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Automatically balances desktops across the system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Provision more IOPs as required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Shape 2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Shape 266"/>
          <p:cNvSpPr txBox="1">
            <a:spLocks noGrp="1"/>
          </p:cNvSpPr>
          <p:nvPr>
            <p:ph type="subTitle" idx="1"/>
          </p:nvPr>
        </p:nvSpPr>
        <p:spPr>
          <a:xfrm>
            <a:off x="353475" y="1452500"/>
            <a:ext cx="4686300" cy="2860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400">
                <a:solidFill>
                  <a:srgbClr val="666666"/>
                </a:solidFill>
              </a:rPr>
              <a:t>After researching a number of products available on the market, Moneyweb elected to partner with RSAWEB and to make use of their Enterprise Cloud product. Enterprise Cloud provides Moneyweb with a logically-isolated, private environment that is secure, cost effective, infinitely scalable and incredibly fast, guaranteeing sustained ‘IOPS’ (input/output per second). </a:t>
            </a:r>
          </a:p>
          <a:p>
            <a:pPr lvl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400">
                <a:solidFill>
                  <a:srgbClr val="666666"/>
                </a:solidFill>
              </a:rPr>
              <a:t>Over the course of eight months, Moneyweb tested the usefulness of the virtual data centre and cloud environment, with the in-house development team working very closely with the team at RSAWEB to integrate the solution.</a:t>
            </a:r>
          </a:p>
          <a:p>
            <a:pPr lvl="0" algn="l" rtl="0"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ct val="84615"/>
              <a:buFont typeface="Arial"/>
              <a:buNone/>
            </a:pPr>
            <a:endParaRPr sz="1300">
              <a:solidFill>
                <a:srgbClr val="666666"/>
              </a:solidFill>
            </a:endParaRPr>
          </a:p>
        </p:txBody>
      </p:sp>
      <p:sp>
        <p:nvSpPr>
          <p:cNvPr id="267" name="Shape 267"/>
          <p:cNvSpPr txBox="1"/>
          <p:nvPr/>
        </p:nvSpPr>
        <p:spPr>
          <a:xfrm>
            <a:off x="236525" y="-24125"/>
            <a:ext cx="5049600" cy="1528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0000"/>
              </a:lnSpc>
              <a:spcBef>
                <a:spcPts val="1500"/>
              </a:spcBef>
              <a:spcAft>
                <a:spcPts val="800"/>
              </a:spcAft>
              <a:buNone/>
            </a:pPr>
            <a:r>
              <a:rPr lang="en-GB" sz="30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Moneyweb’s growth fueled by Enterprise Cloud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268" name="Shape 268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pic>
        <p:nvPicPr>
          <p:cNvPr id="269" name="Shape 269" descr="moneyweb-logo-35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1775" y="406975"/>
            <a:ext cx="3333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Shape 270" descr="Moneyweb-Case-Study-121.png"/>
          <p:cNvPicPr preferRelativeResize="0"/>
          <p:nvPr/>
        </p:nvPicPr>
        <p:blipFill rotWithShape="1">
          <a:blip r:embed="rId6">
            <a:alphaModFix/>
          </a:blip>
          <a:srcRect l="60784"/>
          <a:stretch/>
        </p:blipFill>
        <p:spPr>
          <a:xfrm>
            <a:off x="5302561" y="1452500"/>
            <a:ext cx="3841437" cy="299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Shape 2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73618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Shape 276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277" name="Shape 277"/>
          <p:cNvSpPr txBox="1"/>
          <p:nvPr/>
        </p:nvSpPr>
        <p:spPr>
          <a:xfrm>
            <a:off x="457200" y="0"/>
            <a:ext cx="53637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How does it fit in?</a:t>
            </a:r>
          </a:p>
        </p:txBody>
      </p:sp>
      <p:pic>
        <p:nvPicPr>
          <p:cNvPr id="278" name="Shape 2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1200" y="838200"/>
            <a:ext cx="5172075" cy="361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Shape 2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Shape 284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pic>
        <p:nvPicPr>
          <p:cNvPr id="285" name="Shape 2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3175" y="-12"/>
            <a:ext cx="6286500" cy="442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Shape 2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Shape 291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292" name="Shape 292"/>
          <p:cNvSpPr txBox="1"/>
          <p:nvPr/>
        </p:nvSpPr>
        <p:spPr>
          <a:xfrm>
            <a:off x="0" y="0"/>
            <a:ext cx="91440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Summary</a:t>
            </a:r>
          </a:p>
        </p:txBody>
      </p:sp>
      <p:sp>
        <p:nvSpPr>
          <p:cNvPr id="293" name="Shape 293"/>
          <p:cNvSpPr txBox="1"/>
          <p:nvPr/>
        </p:nvSpPr>
        <p:spPr>
          <a:xfrm>
            <a:off x="1066800" y="1177550"/>
            <a:ext cx="7487100" cy="301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rgbClr val="666666"/>
                </a:solidFill>
              </a:rPr>
              <a:t>Guaranteed Performance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All-flash architecture speeds database performance &amp; reduces latency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Fine-grain Quality of Service guarantees performance to every volume</a:t>
            </a:r>
          </a:p>
          <a:p>
            <a:pPr lvl="0">
              <a:spcBef>
                <a:spcPts val="0"/>
              </a:spcBef>
              <a:buNone/>
            </a:pPr>
            <a:endParaRPr>
              <a:solidFill>
                <a:srgbClr val="666666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 b="1">
                <a:solidFill>
                  <a:srgbClr val="666666"/>
                </a:solidFill>
              </a:rPr>
              <a:t>Suits Service Provider &amp; Enterprise requirements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Easy to deploy &amp; scale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Building blocks &amp; not monolithic arrays</a:t>
            </a:r>
          </a:p>
          <a:p>
            <a:pPr marL="457200" lvl="0" indent="-228600" rtl="0">
              <a:spcBef>
                <a:spcPts val="0"/>
              </a:spcBef>
              <a:buClr>
                <a:srgbClr val="666666"/>
              </a:buClr>
              <a:buChar char="●"/>
            </a:pPr>
            <a:r>
              <a:rPr lang="en-GB">
                <a:solidFill>
                  <a:srgbClr val="666666"/>
                </a:solidFill>
              </a:rPr>
              <a:t>Multiple workload types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Shape 298" descr="FRONT PAGE.jpg"/>
          <p:cNvPicPr preferRelativeResize="0"/>
          <p:nvPr/>
        </p:nvPicPr>
        <p:blipFill rotWithShape="1">
          <a:blip r:embed="rId3">
            <a:alphaModFix/>
          </a:blip>
          <a:srcRect l="1522" r="1512"/>
          <a:stretch/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Shape 2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98693"/>
            <a:ext cx="9144003" cy="644813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Shape 300"/>
          <p:cNvSpPr txBox="1"/>
          <p:nvPr/>
        </p:nvSpPr>
        <p:spPr>
          <a:xfrm>
            <a:off x="7689675" y="4813450"/>
            <a:ext cx="2228400" cy="24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FFFFFF"/>
                </a:solidFill>
              </a:rPr>
              <a:t>CONFIDENTIAL</a:t>
            </a:r>
          </a:p>
        </p:txBody>
      </p:sp>
      <p:sp>
        <p:nvSpPr>
          <p:cNvPr id="301" name="Shape 301"/>
          <p:cNvSpPr txBox="1"/>
          <p:nvPr/>
        </p:nvSpPr>
        <p:spPr>
          <a:xfrm>
            <a:off x="3156600" y="3162300"/>
            <a:ext cx="2590800" cy="6318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>
                <a:solidFill>
                  <a:srgbClr val="F3F3F3"/>
                </a:solidFill>
              </a:rPr>
              <a:t>THANK YOU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7" name="Shape 30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08" name="Shape 3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5412"/>
            <a:ext cx="9144000" cy="426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1126</Words>
  <Application>Microsoft Office PowerPoint</Application>
  <PresentationFormat>On-screen Show (16:9)</PresentationFormat>
  <Paragraphs>239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simple-light-2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Maphopha, Patrick</dc:creator>
  <cp:lastModifiedBy>Maphopha, Patrick</cp:lastModifiedBy>
  <cp:revision>2</cp:revision>
  <dcterms:modified xsi:type="dcterms:W3CDTF">2017-10-27T08:04:25Z</dcterms:modified>
</cp:coreProperties>
</file>