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4" r:id="rId4"/>
    <p:sldId id="265" r:id="rId5"/>
    <p:sldId id="266" r:id="rId6"/>
    <p:sldId id="257" r:id="rId7"/>
    <p:sldId id="258" r:id="rId8"/>
    <p:sldId id="262" r:id="rId9"/>
    <p:sldId id="259" r:id="rId10"/>
    <p:sldId id="261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7174"/>
    <a:srgbClr val="62787C"/>
    <a:srgbClr val="6F878C"/>
    <a:srgbClr val="15546D"/>
    <a:srgbClr val="19627F"/>
    <a:srgbClr val="B70D66"/>
    <a:srgbClr val="D80F79"/>
    <a:srgbClr val="135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E5691-2921-7347-9217-6CF47DA905CB}" v="36" dt="2018-06-26T21:21:18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4" autoAdjust="0"/>
    <p:restoredTop sz="94624"/>
  </p:normalViewPr>
  <p:slideViewPr>
    <p:cSldViewPr snapToGrid="0">
      <p:cViewPr varScale="1">
        <p:scale>
          <a:sx n="106" d="100"/>
          <a:sy n="106" d="100"/>
        </p:scale>
        <p:origin x="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C10813-B315-E349-AF99-04A24E4DC30A}" type="doc">
      <dgm:prSet loTypeId="urn:microsoft.com/office/officeart/2005/8/layout/venn1" loCatId="" qsTypeId="urn:microsoft.com/office/officeart/2005/8/quickstyle/simple1" qsCatId="simple" csTypeId="urn:microsoft.com/office/officeart/2005/8/colors/colorful5" csCatId="colorful" phldr="1"/>
      <dgm:spPr/>
    </dgm:pt>
    <dgm:pt modelId="{3EBD0768-A65E-C64A-8793-7DB65CE7852E}">
      <dgm:prSet phldrT="[Text]"/>
      <dgm:spPr/>
      <dgm:t>
        <a:bodyPr/>
        <a:lstStyle/>
        <a:p>
          <a:r>
            <a:rPr lang="en-US" dirty="0"/>
            <a:t>Established in the EU?</a:t>
          </a:r>
        </a:p>
      </dgm:t>
    </dgm:pt>
    <dgm:pt modelId="{878C6A59-A703-1444-9F85-FAFA728DC64C}" type="parTrans" cxnId="{3684A64B-2406-A744-BE4D-3373DD58AC0B}">
      <dgm:prSet/>
      <dgm:spPr/>
      <dgm:t>
        <a:bodyPr/>
        <a:lstStyle/>
        <a:p>
          <a:endParaRPr lang="en-US"/>
        </a:p>
      </dgm:t>
    </dgm:pt>
    <dgm:pt modelId="{0621151C-5564-BD4D-B794-7C1151EB52CE}" type="sibTrans" cxnId="{3684A64B-2406-A744-BE4D-3373DD58AC0B}">
      <dgm:prSet/>
      <dgm:spPr/>
      <dgm:t>
        <a:bodyPr/>
        <a:lstStyle/>
        <a:p>
          <a:endParaRPr lang="en-US"/>
        </a:p>
      </dgm:t>
    </dgm:pt>
    <dgm:pt modelId="{179D135A-E7F0-E54E-A4C9-D8186971B97F}">
      <dgm:prSet phldrT="[Text]"/>
      <dgm:spPr/>
      <dgm:t>
        <a:bodyPr/>
        <a:lstStyle/>
        <a:p>
          <a:r>
            <a:rPr lang="en-US" dirty="0"/>
            <a:t>Clients in the EU?</a:t>
          </a:r>
        </a:p>
      </dgm:t>
    </dgm:pt>
    <dgm:pt modelId="{B8DA5AA0-C2AF-684D-B3A5-7F87FC0ABEE0}" type="parTrans" cxnId="{D5326B2A-2DEE-AF4B-BB14-309A9F7DFDD5}">
      <dgm:prSet/>
      <dgm:spPr/>
      <dgm:t>
        <a:bodyPr/>
        <a:lstStyle/>
        <a:p>
          <a:endParaRPr lang="en-US"/>
        </a:p>
      </dgm:t>
    </dgm:pt>
    <dgm:pt modelId="{701EB272-EB55-A149-BB1E-BDDAC21FE235}" type="sibTrans" cxnId="{D5326B2A-2DEE-AF4B-BB14-309A9F7DFDD5}">
      <dgm:prSet/>
      <dgm:spPr/>
      <dgm:t>
        <a:bodyPr/>
        <a:lstStyle/>
        <a:p>
          <a:endParaRPr lang="en-US"/>
        </a:p>
      </dgm:t>
    </dgm:pt>
    <dgm:pt modelId="{AECF1096-4D13-6F4E-9BB4-D8A9C730C899}">
      <dgm:prSet phldrT="[Text]"/>
      <dgm:spPr/>
      <dgm:t>
        <a:bodyPr/>
        <a:lstStyle/>
        <a:p>
          <a:r>
            <a:rPr lang="en-US" dirty="0"/>
            <a:t>Monitoring </a:t>
          </a:r>
          <a:r>
            <a:rPr lang="en-US" dirty="0" err="1"/>
            <a:t>behaviour</a:t>
          </a:r>
          <a:r>
            <a:rPr lang="en-US" dirty="0"/>
            <a:t> of EU citizens?</a:t>
          </a:r>
        </a:p>
      </dgm:t>
    </dgm:pt>
    <dgm:pt modelId="{FEC5213B-CEAD-9F4F-8F77-E2BFAD512A1E}" type="parTrans" cxnId="{F5786992-1026-214D-A111-A6E37295B10A}">
      <dgm:prSet/>
      <dgm:spPr/>
      <dgm:t>
        <a:bodyPr/>
        <a:lstStyle/>
        <a:p>
          <a:endParaRPr lang="en-US"/>
        </a:p>
      </dgm:t>
    </dgm:pt>
    <dgm:pt modelId="{18A5E9CA-0FD8-CC43-B0E9-B877BF70303B}" type="sibTrans" cxnId="{F5786992-1026-214D-A111-A6E37295B10A}">
      <dgm:prSet/>
      <dgm:spPr/>
      <dgm:t>
        <a:bodyPr/>
        <a:lstStyle/>
        <a:p>
          <a:endParaRPr lang="en-US"/>
        </a:p>
      </dgm:t>
    </dgm:pt>
    <dgm:pt modelId="{C91C58C9-D96E-FA49-8072-53B085D25333}">
      <dgm:prSet phldrT="[Text]"/>
      <dgm:spPr/>
      <dgm:t>
        <a:bodyPr/>
        <a:lstStyle/>
        <a:p>
          <a:r>
            <a:rPr lang="en-US" dirty="0"/>
            <a:t>Processing for a Controller who must comply?</a:t>
          </a:r>
        </a:p>
      </dgm:t>
    </dgm:pt>
    <dgm:pt modelId="{CE4E9884-C0AE-A94F-863F-CA093CF5C21D}" type="parTrans" cxnId="{6FE36B8D-62C5-DA45-85E0-3059199A788B}">
      <dgm:prSet/>
      <dgm:spPr/>
      <dgm:t>
        <a:bodyPr/>
        <a:lstStyle/>
        <a:p>
          <a:endParaRPr lang="en-US"/>
        </a:p>
      </dgm:t>
    </dgm:pt>
    <dgm:pt modelId="{0245B9CA-E740-D14F-8B3A-9A54AB038B6F}" type="sibTrans" cxnId="{6FE36B8D-62C5-DA45-85E0-3059199A788B}">
      <dgm:prSet/>
      <dgm:spPr/>
      <dgm:t>
        <a:bodyPr/>
        <a:lstStyle/>
        <a:p>
          <a:endParaRPr lang="en-US"/>
        </a:p>
      </dgm:t>
    </dgm:pt>
    <dgm:pt modelId="{BA2F1C0E-E430-624E-99EE-99B4E9DDDF78}">
      <dgm:prSet phldrT="[Text]"/>
      <dgm:spPr/>
      <dgm:t>
        <a:bodyPr/>
        <a:lstStyle/>
        <a:p>
          <a:r>
            <a:rPr lang="en-US" dirty="0"/>
            <a:t>Have a Processor in the EU?</a:t>
          </a:r>
        </a:p>
      </dgm:t>
    </dgm:pt>
    <dgm:pt modelId="{220DA7C1-2F4D-3A40-B32A-8BE780A336FA}" type="parTrans" cxnId="{496B3593-C600-0F49-BF2E-B0B3AC48B65F}">
      <dgm:prSet/>
      <dgm:spPr/>
      <dgm:t>
        <a:bodyPr/>
        <a:lstStyle/>
        <a:p>
          <a:endParaRPr lang="en-US"/>
        </a:p>
      </dgm:t>
    </dgm:pt>
    <dgm:pt modelId="{F3A190F3-E5BD-5740-8DFE-0AA952BAEF07}" type="sibTrans" cxnId="{496B3593-C600-0F49-BF2E-B0B3AC48B65F}">
      <dgm:prSet/>
      <dgm:spPr/>
      <dgm:t>
        <a:bodyPr/>
        <a:lstStyle/>
        <a:p>
          <a:endParaRPr lang="en-US"/>
        </a:p>
      </dgm:t>
    </dgm:pt>
    <dgm:pt modelId="{01658CAA-1D39-D74A-90BE-86EBEA69E4DF}" type="pres">
      <dgm:prSet presAssocID="{09C10813-B315-E349-AF99-04A24E4DC30A}" presName="compositeShape" presStyleCnt="0">
        <dgm:presLayoutVars>
          <dgm:chMax val="7"/>
          <dgm:dir/>
          <dgm:resizeHandles val="exact"/>
        </dgm:presLayoutVars>
      </dgm:prSet>
      <dgm:spPr/>
    </dgm:pt>
    <dgm:pt modelId="{BE09D020-3085-024D-BE7B-5B27683F310C}" type="pres">
      <dgm:prSet presAssocID="{3EBD0768-A65E-C64A-8793-7DB65CE7852E}" presName="circ1" presStyleLbl="vennNode1" presStyleIdx="0" presStyleCnt="5"/>
      <dgm:spPr/>
    </dgm:pt>
    <dgm:pt modelId="{3AE28291-E0D3-1346-8C05-3192D85BBFB5}" type="pres">
      <dgm:prSet presAssocID="{3EBD0768-A65E-C64A-8793-7DB65CE7852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D9DBF11-A299-0D4F-869C-5BED5D8385D1}" type="pres">
      <dgm:prSet presAssocID="{179D135A-E7F0-E54E-A4C9-D8186971B97F}" presName="circ2" presStyleLbl="vennNode1" presStyleIdx="1" presStyleCnt="5"/>
      <dgm:spPr/>
    </dgm:pt>
    <dgm:pt modelId="{E6BE9620-84CD-D84C-A5B7-5C96B2E05932}" type="pres">
      <dgm:prSet presAssocID="{179D135A-E7F0-E54E-A4C9-D8186971B97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F2EA911-3F6F-F645-B165-EFEB4103F7C2}" type="pres">
      <dgm:prSet presAssocID="{AECF1096-4D13-6F4E-9BB4-D8A9C730C899}" presName="circ3" presStyleLbl="vennNode1" presStyleIdx="2" presStyleCnt="5"/>
      <dgm:spPr/>
    </dgm:pt>
    <dgm:pt modelId="{ED8D020A-3FB1-9142-885C-75128BF7FF8B}" type="pres">
      <dgm:prSet presAssocID="{AECF1096-4D13-6F4E-9BB4-D8A9C730C89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FBDD690-D1D1-7D4D-8A6C-11159B7B2B6C}" type="pres">
      <dgm:prSet presAssocID="{C91C58C9-D96E-FA49-8072-53B085D25333}" presName="circ4" presStyleLbl="vennNode1" presStyleIdx="3" presStyleCnt="5"/>
      <dgm:spPr/>
    </dgm:pt>
    <dgm:pt modelId="{9C3F0246-EA3D-2542-8D89-33D5CC0A4DAF}" type="pres">
      <dgm:prSet presAssocID="{C91C58C9-D96E-FA49-8072-53B085D2533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237A618-EB77-D242-AB29-C041CFBE6D21}" type="pres">
      <dgm:prSet presAssocID="{BA2F1C0E-E430-624E-99EE-99B4E9DDDF78}" presName="circ5" presStyleLbl="vennNode1" presStyleIdx="4" presStyleCnt="5"/>
      <dgm:spPr/>
    </dgm:pt>
    <dgm:pt modelId="{3568C971-6EF1-484C-B95F-81308BE587EF}" type="pres">
      <dgm:prSet presAssocID="{BA2F1C0E-E430-624E-99EE-99B4E9DDDF78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DEE8929-392D-1C44-A49E-01C71B4A7FB5}" type="presOf" srcId="{BA2F1C0E-E430-624E-99EE-99B4E9DDDF78}" destId="{3568C971-6EF1-484C-B95F-81308BE587EF}" srcOrd="0" destOrd="0" presId="urn:microsoft.com/office/officeart/2005/8/layout/venn1"/>
    <dgm:cxn modelId="{D5326B2A-2DEE-AF4B-BB14-309A9F7DFDD5}" srcId="{09C10813-B315-E349-AF99-04A24E4DC30A}" destId="{179D135A-E7F0-E54E-A4C9-D8186971B97F}" srcOrd="1" destOrd="0" parTransId="{B8DA5AA0-C2AF-684D-B3A5-7F87FC0ABEE0}" sibTransId="{701EB272-EB55-A149-BB1E-BDDAC21FE235}"/>
    <dgm:cxn modelId="{3684A64B-2406-A744-BE4D-3373DD58AC0B}" srcId="{09C10813-B315-E349-AF99-04A24E4DC30A}" destId="{3EBD0768-A65E-C64A-8793-7DB65CE7852E}" srcOrd="0" destOrd="0" parTransId="{878C6A59-A703-1444-9F85-FAFA728DC64C}" sibTransId="{0621151C-5564-BD4D-B794-7C1151EB52CE}"/>
    <dgm:cxn modelId="{7C358D5B-725E-C742-A0EF-FC582EA68D09}" type="presOf" srcId="{AECF1096-4D13-6F4E-9BB4-D8A9C730C899}" destId="{ED8D020A-3FB1-9142-885C-75128BF7FF8B}" srcOrd="0" destOrd="0" presId="urn:microsoft.com/office/officeart/2005/8/layout/venn1"/>
    <dgm:cxn modelId="{7B3D9271-2B1B-A34F-BE04-0E48AAF0D115}" type="presOf" srcId="{C91C58C9-D96E-FA49-8072-53B085D25333}" destId="{9C3F0246-EA3D-2542-8D89-33D5CC0A4DAF}" srcOrd="0" destOrd="0" presId="urn:microsoft.com/office/officeart/2005/8/layout/venn1"/>
    <dgm:cxn modelId="{6FE36B8D-62C5-DA45-85E0-3059199A788B}" srcId="{09C10813-B315-E349-AF99-04A24E4DC30A}" destId="{C91C58C9-D96E-FA49-8072-53B085D25333}" srcOrd="3" destOrd="0" parTransId="{CE4E9884-C0AE-A94F-863F-CA093CF5C21D}" sibTransId="{0245B9CA-E740-D14F-8B3A-9A54AB038B6F}"/>
    <dgm:cxn modelId="{F5786992-1026-214D-A111-A6E37295B10A}" srcId="{09C10813-B315-E349-AF99-04A24E4DC30A}" destId="{AECF1096-4D13-6F4E-9BB4-D8A9C730C899}" srcOrd="2" destOrd="0" parTransId="{FEC5213B-CEAD-9F4F-8F77-E2BFAD512A1E}" sibTransId="{18A5E9CA-0FD8-CC43-B0E9-B877BF70303B}"/>
    <dgm:cxn modelId="{496B3593-C600-0F49-BF2E-B0B3AC48B65F}" srcId="{09C10813-B315-E349-AF99-04A24E4DC30A}" destId="{BA2F1C0E-E430-624E-99EE-99B4E9DDDF78}" srcOrd="4" destOrd="0" parTransId="{220DA7C1-2F4D-3A40-B32A-8BE780A336FA}" sibTransId="{F3A190F3-E5BD-5740-8DFE-0AA952BAEF07}"/>
    <dgm:cxn modelId="{EBD21BA3-36B8-5841-89CE-6FEF16495A26}" type="presOf" srcId="{09C10813-B315-E349-AF99-04A24E4DC30A}" destId="{01658CAA-1D39-D74A-90BE-86EBEA69E4DF}" srcOrd="0" destOrd="0" presId="urn:microsoft.com/office/officeart/2005/8/layout/venn1"/>
    <dgm:cxn modelId="{7EC2C7B2-2AD7-C24E-87E4-14E87FCE11CA}" type="presOf" srcId="{3EBD0768-A65E-C64A-8793-7DB65CE7852E}" destId="{3AE28291-E0D3-1346-8C05-3192D85BBFB5}" srcOrd="0" destOrd="0" presId="urn:microsoft.com/office/officeart/2005/8/layout/venn1"/>
    <dgm:cxn modelId="{62123DD0-D77D-8742-8BC4-B6531757E036}" type="presOf" srcId="{179D135A-E7F0-E54E-A4C9-D8186971B97F}" destId="{E6BE9620-84CD-D84C-A5B7-5C96B2E05932}" srcOrd="0" destOrd="0" presId="urn:microsoft.com/office/officeart/2005/8/layout/venn1"/>
    <dgm:cxn modelId="{B7D745A3-B31F-5E45-86A7-4AF778975CD7}" type="presParOf" srcId="{01658CAA-1D39-D74A-90BE-86EBEA69E4DF}" destId="{BE09D020-3085-024D-BE7B-5B27683F310C}" srcOrd="0" destOrd="0" presId="urn:microsoft.com/office/officeart/2005/8/layout/venn1"/>
    <dgm:cxn modelId="{CEF1185B-ACDB-B442-ABA2-C5AE5E88ADF7}" type="presParOf" srcId="{01658CAA-1D39-D74A-90BE-86EBEA69E4DF}" destId="{3AE28291-E0D3-1346-8C05-3192D85BBFB5}" srcOrd="1" destOrd="0" presId="urn:microsoft.com/office/officeart/2005/8/layout/venn1"/>
    <dgm:cxn modelId="{4BA7CBCD-E26F-FB47-9630-654FFFF88DDC}" type="presParOf" srcId="{01658CAA-1D39-D74A-90BE-86EBEA69E4DF}" destId="{0D9DBF11-A299-0D4F-869C-5BED5D8385D1}" srcOrd="2" destOrd="0" presId="urn:microsoft.com/office/officeart/2005/8/layout/venn1"/>
    <dgm:cxn modelId="{2538ED88-7A1E-EF44-B8BF-2BA2CEC410F3}" type="presParOf" srcId="{01658CAA-1D39-D74A-90BE-86EBEA69E4DF}" destId="{E6BE9620-84CD-D84C-A5B7-5C96B2E05932}" srcOrd="3" destOrd="0" presId="urn:microsoft.com/office/officeart/2005/8/layout/venn1"/>
    <dgm:cxn modelId="{C993EB02-210D-B647-8722-2347F8266EF6}" type="presParOf" srcId="{01658CAA-1D39-D74A-90BE-86EBEA69E4DF}" destId="{0F2EA911-3F6F-F645-B165-EFEB4103F7C2}" srcOrd="4" destOrd="0" presId="urn:microsoft.com/office/officeart/2005/8/layout/venn1"/>
    <dgm:cxn modelId="{0C3A5EEF-55BA-8444-B9E2-BC0B4CF4D0BA}" type="presParOf" srcId="{01658CAA-1D39-D74A-90BE-86EBEA69E4DF}" destId="{ED8D020A-3FB1-9142-885C-75128BF7FF8B}" srcOrd="5" destOrd="0" presId="urn:microsoft.com/office/officeart/2005/8/layout/venn1"/>
    <dgm:cxn modelId="{BD1BC448-6013-2844-A868-866E70DF6C87}" type="presParOf" srcId="{01658CAA-1D39-D74A-90BE-86EBEA69E4DF}" destId="{CFBDD690-D1D1-7D4D-8A6C-11159B7B2B6C}" srcOrd="6" destOrd="0" presId="urn:microsoft.com/office/officeart/2005/8/layout/venn1"/>
    <dgm:cxn modelId="{C9C8F675-E9FF-B741-B20A-72B61DDD4770}" type="presParOf" srcId="{01658CAA-1D39-D74A-90BE-86EBEA69E4DF}" destId="{9C3F0246-EA3D-2542-8D89-33D5CC0A4DAF}" srcOrd="7" destOrd="0" presId="urn:microsoft.com/office/officeart/2005/8/layout/venn1"/>
    <dgm:cxn modelId="{7D8010EB-FA42-CB46-90FA-B680DC49B46F}" type="presParOf" srcId="{01658CAA-1D39-D74A-90BE-86EBEA69E4DF}" destId="{E237A618-EB77-D242-AB29-C041CFBE6D21}" srcOrd="8" destOrd="0" presId="urn:microsoft.com/office/officeart/2005/8/layout/venn1"/>
    <dgm:cxn modelId="{661F1CAC-16EF-3449-AEF4-2D625AD18153}" type="presParOf" srcId="{01658CAA-1D39-D74A-90BE-86EBEA69E4DF}" destId="{3568C971-6EF1-484C-B95F-81308BE587EF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9D020-3085-024D-BE7B-5B27683F310C}">
      <dsp:nvSpPr>
        <dsp:cNvPr id="0" name=""/>
        <dsp:cNvSpPr/>
      </dsp:nvSpPr>
      <dsp:spPr>
        <a:xfrm>
          <a:off x="3843010" y="1535213"/>
          <a:ext cx="1885349" cy="188534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E28291-E0D3-1346-8C05-3192D85BBFB5}">
      <dsp:nvSpPr>
        <dsp:cNvPr id="0" name=""/>
        <dsp:cNvSpPr/>
      </dsp:nvSpPr>
      <dsp:spPr>
        <a:xfrm>
          <a:off x="3692182" y="0"/>
          <a:ext cx="2187005" cy="12658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Established in the EU?</a:t>
          </a:r>
        </a:p>
      </dsp:txBody>
      <dsp:txXfrm>
        <a:off x="3692182" y="0"/>
        <a:ext cx="2187005" cy="1265877"/>
      </dsp:txXfrm>
    </dsp:sp>
    <dsp:sp modelId="{0D9DBF11-A299-0D4F-869C-5BED5D8385D1}">
      <dsp:nvSpPr>
        <dsp:cNvPr id="0" name=""/>
        <dsp:cNvSpPr/>
      </dsp:nvSpPr>
      <dsp:spPr>
        <a:xfrm>
          <a:off x="4560197" y="2056108"/>
          <a:ext cx="1885349" cy="1885349"/>
        </a:xfrm>
        <a:prstGeom prst="ellipse">
          <a:avLst/>
        </a:prstGeom>
        <a:solidFill>
          <a:schemeClr val="accent5">
            <a:alpha val="50000"/>
            <a:hueOff val="1559309"/>
            <a:satOff val="-1003"/>
            <a:lumOff val="68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6BE9620-84CD-D84C-A5B7-5C96B2E05932}">
      <dsp:nvSpPr>
        <dsp:cNvPr id="0" name=""/>
        <dsp:cNvSpPr/>
      </dsp:nvSpPr>
      <dsp:spPr>
        <a:xfrm>
          <a:off x="6595620" y="1669881"/>
          <a:ext cx="1960763" cy="13736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Clients in the EU?</a:t>
          </a:r>
        </a:p>
      </dsp:txBody>
      <dsp:txXfrm>
        <a:off x="6595620" y="1669881"/>
        <a:ext cx="1960763" cy="1373611"/>
      </dsp:txXfrm>
    </dsp:sp>
    <dsp:sp modelId="{0F2EA911-3F6F-F645-B165-EFEB4103F7C2}">
      <dsp:nvSpPr>
        <dsp:cNvPr id="0" name=""/>
        <dsp:cNvSpPr/>
      </dsp:nvSpPr>
      <dsp:spPr>
        <a:xfrm>
          <a:off x="4286444" y="2899667"/>
          <a:ext cx="1885349" cy="1885349"/>
        </a:xfrm>
        <a:prstGeom prst="ellipse">
          <a:avLst/>
        </a:prstGeom>
        <a:solidFill>
          <a:schemeClr val="accent5">
            <a:alpha val="50000"/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D8D020A-3FB1-9142-885C-75128BF7FF8B}">
      <dsp:nvSpPr>
        <dsp:cNvPr id="0" name=""/>
        <dsp:cNvSpPr/>
      </dsp:nvSpPr>
      <dsp:spPr>
        <a:xfrm>
          <a:off x="6293964" y="4013101"/>
          <a:ext cx="1960763" cy="13736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Monitoring </a:t>
          </a:r>
          <a:r>
            <a:rPr lang="en-US" sz="2300" kern="1200" dirty="0" err="1"/>
            <a:t>behaviour</a:t>
          </a:r>
          <a:r>
            <a:rPr lang="en-US" sz="2300" kern="1200" dirty="0"/>
            <a:t> of EU citizens?</a:t>
          </a:r>
        </a:p>
      </dsp:txBody>
      <dsp:txXfrm>
        <a:off x="6293964" y="4013101"/>
        <a:ext cx="1960763" cy="1373611"/>
      </dsp:txXfrm>
    </dsp:sp>
    <dsp:sp modelId="{CFBDD690-D1D1-7D4D-8A6C-11159B7B2B6C}">
      <dsp:nvSpPr>
        <dsp:cNvPr id="0" name=""/>
        <dsp:cNvSpPr/>
      </dsp:nvSpPr>
      <dsp:spPr>
        <a:xfrm>
          <a:off x="3399576" y="2899667"/>
          <a:ext cx="1885349" cy="1885349"/>
        </a:xfrm>
        <a:prstGeom prst="ellipse">
          <a:avLst/>
        </a:prstGeom>
        <a:solidFill>
          <a:schemeClr val="accent5">
            <a:alpha val="50000"/>
            <a:hueOff val="4677928"/>
            <a:satOff val="-3010"/>
            <a:lumOff val="20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C3F0246-EA3D-2542-8D89-33D5CC0A4DAF}">
      <dsp:nvSpPr>
        <dsp:cNvPr id="0" name=""/>
        <dsp:cNvSpPr/>
      </dsp:nvSpPr>
      <dsp:spPr>
        <a:xfrm>
          <a:off x="1316641" y="4013101"/>
          <a:ext cx="1960763" cy="13736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Processing for a Controller who must comply?</a:t>
          </a:r>
        </a:p>
      </dsp:txBody>
      <dsp:txXfrm>
        <a:off x="1316641" y="4013101"/>
        <a:ext cx="1960763" cy="1373611"/>
      </dsp:txXfrm>
    </dsp:sp>
    <dsp:sp modelId="{E237A618-EB77-D242-AB29-C041CFBE6D21}">
      <dsp:nvSpPr>
        <dsp:cNvPr id="0" name=""/>
        <dsp:cNvSpPr/>
      </dsp:nvSpPr>
      <dsp:spPr>
        <a:xfrm>
          <a:off x="3125823" y="2056108"/>
          <a:ext cx="1885349" cy="1885349"/>
        </a:xfrm>
        <a:prstGeom prst="ellipse">
          <a:avLst/>
        </a:prstGeom>
        <a:solidFill>
          <a:schemeClr val="accent5">
            <a:alpha val="50000"/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568C971-6EF1-484C-B95F-81308BE587EF}">
      <dsp:nvSpPr>
        <dsp:cNvPr id="0" name=""/>
        <dsp:cNvSpPr/>
      </dsp:nvSpPr>
      <dsp:spPr>
        <a:xfrm>
          <a:off x="1014985" y="1669881"/>
          <a:ext cx="1960763" cy="13736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Have a Processor in the EU?</a:t>
          </a:r>
        </a:p>
      </dsp:txBody>
      <dsp:txXfrm>
        <a:off x="1014985" y="1669881"/>
        <a:ext cx="1960763" cy="1373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7E145-8441-445B-B7ED-59D0411AB714}" type="datetimeFigureOut">
              <a:rPr lang="en-ZA" smtClean="0"/>
              <a:t>2019/05/19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60BA4-BBB4-4361-9E6C-EFB048015F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2555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t" latinLnBrk="0" hangingPunct="1"/>
            <a:r>
              <a:rPr lang="en-ZA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Item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GDPR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POPIA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Applicability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all EU citizens,</a:t>
            </a:r>
            <a:r>
              <a:rPr lang="en-ZA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regardless of jurisdiction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all personal</a:t>
            </a:r>
            <a:r>
              <a:rPr lang="en-ZA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information processed in South Africa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Privacy by design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a legal requirement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best practice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 to erasure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“Right to be forgotten”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 for deletion of personal</a:t>
            </a:r>
            <a:r>
              <a:rPr lang="en-ZA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information under certain circumstances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 to data portability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 by law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considered</a:t>
            </a:r>
            <a:r>
              <a:rPr lang="en-ZA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discussed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Protection</a:t>
            </a:r>
            <a:r>
              <a:rPr lang="en-ZA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Assessments</a:t>
            </a:r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Mandated</a:t>
            </a:r>
          </a:p>
          <a:p>
            <a:pPr rtl="0" eaLnBrk="1" fontAlgn="t" latinLnBrk="0" hangingPunct="1"/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 – only insofar as security safeguards are required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60BA4-BBB4-4361-9E6C-EFB048015F88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827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rgbClr val="D80F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GDPR &amp; POPIA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CISO Alliance</a:t>
            </a:r>
            <a:r>
              <a:rPr lang="en-US" dirty="0"/>
              <a:t> – CAPE TOWN</a:t>
            </a:r>
            <a:endParaRPr lang="en-ZA" dirty="0"/>
          </a:p>
          <a:p>
            <a:r>
              <a:rPr lang="en-US" dirty="0"/>
              <a:t>June</a:t>
            </a:r>
            <a:r>
              <a:rPr lang="en-ZA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173064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342B-E9B8-E542-BE0B-60CF821B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brave enough to share your GDPR journey?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517B0-934B-B74C-8998-4682AE89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(or, do you feel lucky, punk?)</a:t>
            </a:r>
          </a:p>
        </p:txBody>
      </p:sp>
    </p:spTree>
    <p:extLst>
      <p:ext uri="{BB962C8B-B14F-4D97-AF65-F5344CB8AC3E}">
        <p14:creationId xmlns:p14="http://schemas.microsoft.com/office/powerpoint/2010/main" val="325898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489DA-0EE0-8044-8E66-B63969783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GDPR even applicable to you?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F618EEF-771E-CE4A-AD24-333EF1B782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5400190"/>
              </p:ext>
            </p:extLst>
          </p:nvPr>
        </p:nvGraphicFramePr>
        <p:xfrm>
          <a:off x="313410" y="1152983"/>
          <a:ext cx="9571370" cy="538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C81C9D-01B6-5747-822D-739D28CC274B}"/>
              </a:ext>
            </a:extLst>
          </p:cNvPr>
          <p:cNvSpPr txBox="1">
            <a:spLocks/>
          </p:cNvSpPr>
          <p:nvPr/>
        </p:nvSpPr>
        <p:spPr>
          <a:xfrm>
            <a:off x="7257327" y="1152983"/>
            <a:ext cx="4803493" cy="1717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ZA" sz="1200" dirty="0"/>
              <a:t>Source: </a:t>
            </a:r>
            <a:br>
              <a:rPr lang="en-ZA" sz="1200" dirty="0"/>
            </a:br>
            <a:r>
              <a:rPr lang="en-ZA" sz="1200" dirty="0"/>
              <a:t>https://</a:t>
            </a:r>
            <a:r>
              <a:rPr lang="en-ZA" sz="1200" dirty="0" err="1"/>
              <a:t>www.michalsons.com</a:t>
            </a:r>
            <a:r>
              <a:rPr lang="en-ZA" sz="1200" dirty="0"/>
              <a:t>/blog/must-</a:t>
            </a:r>
            <a:r>
              <a:rPr lang="en-ZA" sz="1200" dirty="0" err="1"/>
              <a:t>i</a:t>
            </a:r>
            <a:r>
              <a:rPr lang="en-ZA" sz="1200" dirty="0"/>
              <a:t>-comply-</a:t>
            </a:r>
            <a:r>
              <a:rPr lang="en-ZA" sz="1200" dirty="0" err="1"/>
              <a:t>gdpr</a:t>
            </a:r>
            <a:r>
              <a:rPr lang="en-ZA" sz="1200" dirty="0"/>
              <a:t>/32482</a:t>
            </a:r>
          </a:p>
        </p:txBody>
      </p:sp>
    </p:spTree>
    <p:extLst>
      <p:ext uri="{BB962C8B-B14F-4D97-AF65-F5344CB8AC3E}">
        <p14:creationId xmlns:p14="http://schemas.microsoft.com/office/powerpoint/2010/main" val="121155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342B-E9B8-E542-BE0B-60CF821B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your Data Protection Officer sit?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517B0-934B-B74C-8998-4682AE89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(Do you even have one?)</a:t>
            </a:r>
          </a:p>
        </p:txBody>
      </p:sp>
    </p:spTree>
    <p:extLst>
      <p:ext uri="{BB962C8B-B14F-4D97-AF65-F5344CB8AC3E}">
        <p14:creationId xmlns:p14="http://schemas.microsoft.com/office/powerpoint/2010/main" val="374441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0B31DCB-C335-E144-B4EB-C81B36994E8D}"/>
              </a:ext>
            </a:extLst>
          </p:cNvPr>
          <p:cNvSpPr txBox="1">
            <a:spLocks/>
          </p:cNvSpPr>
          <p:nvPr/>
        </p:nvSpPr>
        <p:spPr>
          <a:xfrm>
            <a:off x="1952264" y="625684"/>
            <a:ext cx="8287473" cy="560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None/>
            </a:pPr>
            <a:r>
              <a:rPr lang="en-US" sz="34400" b="1"/>
              <a:t>33</a:t>
            </a:r>
            <a:endParaRPr lang="en-ZA" sz="34400" b="1" dirty="0"/>
          </a:p>
        </p:txBody>
      </p:sp>
    </p:spTree>
    <p:extLst>
      <p:ext uri="{BB962C8B-B14F-4D97-AF65-F5344CB8AC3E}">
        <p14:creationId xmlns:p14="http://schemas.microsoft.com/office/powerpoint/2010/main" val="111188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Timeline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409950"/>
            <a:ext cx="12192000" cy="41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5675148" y="3251200"/>
            <a:ext cx="1172267" cy="760796"/>
          </a:xfrm>
          <a:custGeom>
            <a:avLst/>
            <a:gdLst>
              <a:gd name="T0" fmla="*/ 1952 w 2490"/>
              <a:gd name="T1" fmla="*/ 0 h 1616"/>
              <a:gd name="T2" fmla="*/ 0 w 2490"/>
              <a:gd name="T3" fmla="*/ 0 h 1616"/>
              <a:gd name="T4" fmla="*/ 538 w 2490"/>
              <a:gd name="T5" fmla="*/ 808 h 1616"/>
              <a:gd name="T6" fmla="*/ 0 w 2490"/>
              <a:gd name="T7" fmla="*/ 1616 h 1616"/>
              <a:gd name="T8" fmla="*/ 1952 w 2490"/>
              <a:gd name="T9" fmla="*/ 1616 h 1616"/>
              <a:gd name="T10" fmla="*/ 2490 w 2490"/>
              <a:gd name="T11" fmla="*/ 808 h 1616"/>
              <a:gd name="T12" fmla="*/ 1952 w 2490"/>
              <a:gd name="T13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0" h="1616">
                <a:moveTo>
                  <a:pt x="1952" y="0"/>
                </a:moveTo>
                <a:lnTo>
                  <a:pt x="0" y="0"/>
                </a:lnTo>
                <a:lnTo>
                  <a:pt x="538" y="808"/>
                </a:lnTo>
                <a:lnTo>
                  <a:pt x="0" y="1616"/>
                </a:lnTo>
                <a:lnTo>
                  <a:pt x="1952" y="1616"/>
                </a:lnTo>
                <a:lnTo>
                  <a:pt x="2490" y="808"/>
                </a:lnTo>
                <a:lnTo>
                  <a:pt x="1952" y="0"/>
                </a:lnTo>
                <a:close/>
              </a:path>
            </a:pathLst>
          </a:custGeom>
          <a:solidFill>
            <a:srgbClr val="1962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427000" y="3251200"/>
            <a:ext cx="546116" cy="1202397"/>
          </a:xfrm>
          <a:custGeom>
            <a:avLst/>
            <a:gdLst>
              <a:gd name="T0" fmla="*/ 623 w 1160"/>
              <a:gd name="T1" fmla="*/ 0 h 2554"/>
              <a:gd name="T2" fmla="*/ 1160 w 1160"/>
              <a:gd name="T3" fmla="*/ 808 h 2554"/>
              <a:gd name="T4" fmla="*/ 0 w 1160"/>
              <a:gd name="T5" fmla="*/ 2554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0" h="2554">
                <a:moveTo>
                  <a:pt x="623" y="0"/>
                </a:moveTo>
                <a:lnTo>
                  <a:pt x="1160" y="808"/>
                </a:lnTo>
                <a:lnTo>
                  <a:pt x="0" y="2554"/>
                </a:lnTo>
              </a:path>
            </a:pathLst>
          </a:custGeom>
          <a:noFill/>
          <a:ln w="12700" cap="flat">
            <a:solidFill>
              <a:srgbClr val="19627F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399304" y="3251200"/>
            <a:ext cx="1172267" cy="760796"/>
          </a:xfrm>
          <a:custGeom>
            <a:avLst/>
            <a:gdLst>
              <a:gd name="T0" fmla="*/ 1952 w 2490"/>
              <a:gd name="T1" fmla="*/ 0 h 1616"/>
              <a:gd name="T2" fmla="*/ 0 w 2490"/>
              <a:gd name="T3" fmla="*/ 0 h 1616"/>
              <a:gd name="T4" fmla="*/ 538 w 2490"/>
              <a:gd name="T5" fmla="*/ 808 h 1616"/>
              <a:gd name="T6" fmla="*/ 0 w 2490"/>
              <a:gd name="T7" fmla="*/ 1616 h 1616"/>
              <a:gd name="T8" fmla="*/ 1952 w 2490"/>
              <a:gd name="T9" fmla="*/ 1616 h 1616"/>
              <a:gd name="T10" fmla="*/ 2490 w 2490"/>
              <a:gd name="T11" fmla="*/ 808 h 1616"/>
              <a:gd name="T12" fmla="*/ 1952 w 2490"/>
              <a:gd name="T13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0" h="1616">
                <a:moveTo>
                  <a:pt x="1952" y="0"/>
                </a:moveTo>
                <a:lnTo>
                  <a:pt x="0" y="0"/>
                </a:lnTo>
                <a:lnTo>
                  <a:pt x="538" y="808"/>
                </a:lnTo>
                <a:lnTo>
                  <a:pt x="0" y="1616"/>
                </a:lnTo>
                <a:lnTo>
                  <a:pt x="1952" y="1616"/>
                </a:lnTo>
                <a:lnTo>
                  <a:pt x="2490" y="808"/>
                </a:lnTo>
                <a:lnTo>
                  <a:pt x="1952" y="0"/>
                </a:lnTo>
                <a:close/>
              </a:path>
            </a:pathLst>
          </a:custGeom>
          <a:solidFill>
            <a:srgbClr val="D80F7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2151156" y="3251200"/>
            <a:ext cx="546116" cy="1202397"/>
          </a:xfrm>
          <a:custGeom>
            <a:avLst/>
            <a:gdLst>
              <a:gd name="T0" fmla="*/ 623 w 1160"/>
              <a:gd name="T1" fmla="*/ 0 h 2554"/>
              <a:gd name="T2" fmla="*/ 1160 w 1160"/>
              <a:gd name="T3" fmla="*/ 808 h 2554"/>
              <a:gd name="T4" fmla="*/ 0 w 1160"/>
              <a:gd name="T5" fmla="*/ 2554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0" h="2554">
                <a:moveTo>
                  <a:pt x="623" y="0"/>
                </a:moveTo>
                <a:lnTo>
                  <a:pt x="1160" y="808"/>
                </a:lnTo>
                <a:lnTo>
                  <a:pt x="0" y="2554"/>
                </a:lnTo>
              </a:path>
            </a:pathLst>
          </a:custGeom>
          <a:noFill/>
          <a:ln w="12700" cap="flat">
            <a:solidFill>
              <a:srgbClr val="D80F79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flipV="1">
            <a:off x="3537226" y="3251200"/>
            <a:ext cx="1172267" cy="760796"/>
          </a:xfrm>
          <a:custGeom>
            <a:avLst/>
            <a:gdLst>
              <a:gd name="T0" fmla="*/ 1952 w 2490"/>
              <a:gd name="T1" fmla="*/ 0 h 1616"/>
              <a:gd name="T2" fmla="*/ 0 w 2490"/>
              <a:gd name="T3" fmla="*/ 0 h 1616"/>
              <a:gd name="T4" fmla="*/ 538 w 2490"/>
              <a:gd name="T5" fmla="*/ 808 h 1616"/>
              <a:gd name="T6" fmla="*/ 0 w 2490"/>
              <a:gd name="T7" fmla="*/ 1616 h 1616"/>
              <a:gd name="T8" fmla="*/ 1952 w 2490"/>
              <a:gd name="T9" fmla="*/ 1616 h 1616"/>
              <a:gd name="T10" fmla="*/ 2490 w 2490"/>
              <a:gd name="T11" fmla="*/ 808 h 1616"/>
              <a:gd name="T12" fmla="*/ 1952 w 2490"/>
              <a:gd name="T13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0" h="1616">
                <a:moveTo>
                  <a:pt x="1952" y="0"/>
                </a:moveTo>
                <a:lnTo>
                  <a:pt x="0" y="0"/>
                </a:lnTo>
                <a:lnTo>
                  <a:pt x="538" y="808"/>
                </a:lnTo>
                <a:lnTo>
                  <a:pt x="0" y="1616"/>
                </a:lnTo>
                <a:lnTo>
                  <a:pt x="1952" y="1616"/>
                </a:lnTo>
                <a:lnTo>
                  <a:pt x="2490" y="808"/>
                </a:lnTo>
                <a:lnTo>
                  <a:pt x="1952" y="0"/>
                </a:lnTo>
                <a:close/>
              </a:path>
            </a:pathLst>
          </a:custGeom>
          <a:solidFill>
            <a:srgbClr val="13517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 flipV="1">
            <a:off x="4289078" y="2809599"/>
            <a:ext cx="546116" cy="1202397"/>
          </a:xfrm>
          <a:custGeom>
            <a:avLst/>
            <a:gdLst>
              <a:gd name="T0" fmla="*/ 623 w 1160"/>
              <a:gd name="T1" fmla="*/ 0 h 2554"/>
              <a:gd name="T2" fmla="*/ 1160 w 1160"/>
              <a:gd name="T3" fmla="*/ 808 h 2554"/>
              <a:gd name="T4" fmla="*/ 0 w 1160"/>
              <a:gd name="T5" fmla="*/ 2554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0" h="2554">
                <a:moveTo>
                  <a:pt x="623" y="0"/>
                </a:moveTo>
                <a:lnTo>
                  <a:pt x="1160" y="808"/>
                </a:lnTo>
                <a:lnTo>
                  <a:pt x="0" y="2554"/>
                </a:lnTo>
              </a:path>
            </a:pathLst>
          </a:custGeom>
          <a:noFill/>
          <a:ln w="12700" cap="flat">
            <a:solidFill>
              <a:srgbClr val="13517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flipV="1">
            <a:off x="7813070" y="3251200"/>
            <a:ext cx="1172267" cy="760796"/>
          </a:xfrm>
          <a:custGeom>
            <a:avLst/>
            <a:gdLst>
              <a:gd name="T0" fmla="*/ 1952 w 2490"/>
              <a:gd name="T1" fmla="*/ 0 h 1616"/>
              <a:gd name="T2" fmla="*/ 0 w 2490"/>
              <a:gd name="T3" fmla="*/ 0 h 1616"/>
              <a:gd name="T4" fmla="*/ 538 w 2490"/>
              <a:gd name="T5" fmla="*/ 808 h 1616"/>
              <a:gd name="T6" fmla="*/ 0 w 2490"/>
              <a:gd name="T7" fmla="*/ 1616 h 1616"/>
              <a:gd name="T8" fmla="*/ 1952 w 2490"/>
              <a:gd name="T9" fmla="*/ 1616 h 1616"/>
              <a:gd name="T10" fmla="*/ 2490 w 2490"/>
              <a:gd name="T11" fmla="*/ 808 h 1616"/>
              <a:gd name="T12" fmla="*/ 1952 w 2490"/>
              <a:gd name="T13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0" h="1616">
                <a:moveTo>
                  <a:pt x="1952" y="0"/>
                </a:moveTo>
                <a:lnTo>
                  <a:pt x="0" y="0"/>
                </a:lnTo>
                <a:lnTo>
                  <a:pt x="538" y="808"/>
                </a:lnTo>
                <a:lnTo>
                  <a:pt x="0" y="1616"/>
                </a:lnTo>
                <a:lnTo>
                  <a:pt x="1952" y="1616"/>
                </a:lnTo>
                <a:lnTo>
                  <a:pt x="2490" y="808"/>
                </a:lnTo>
                <a:lnTo>
                  <a:pt x="1952" y="0"/>
                </a:lnTo>
                <a:close/>
              </a:path>
            </a:pathLst>
          </a:custGeom>
          <a:solidFill>
            <a:srgbClr val="6F87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 flipV="1">
            <a:off x="8564922" y="2809599"/>
            <a:ext cx="546116" cy="1202397"/>
          </a:xfrm>
          <a:custGeom>
            <a:avLst/>
            <a:gdLst>
              <a:gd name="T0" fmla="*/ 623 w 1160"/>
              <a:gd name="T1" fmla="*/ 0 h 2554"/>
              <a:gd name="T2" fmla="*/ 1160 w 1160"/>
              <a:gd name="T3" fmla="*/ 808 h 2554"/>
              <a:gd name="T4" fmla="*/ 0 w 1160"/>
              <a:gd name="T5" fmla="*/ 2554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0" h="2554">
                <a:moveTo>
                  <a:pt x="623" y="0"/>
                </a:moveTo>
                <a:lnTo>
                  <a:pt x="1160" y="808"/>
                </a:lnTo>
                <a:lnTo>
                  <a:pt x="0" y="2554"/>
                </a:lnTo>
              </a:path>
            </a:pathLst>
          </a:custGeom>
          <a:noFill/>
          <a:ln w="12700" cap="flat">
            <a:solidFill>
              <a:srgbClr val="6F878C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9950991" y="3251200"/>
            <a:ext cx="1172267" cy="760796"/>
          </a:xfrm>
          <a:custGeom>
            <a:avLst/>
            <a:gdLst>
              <a:gd name="T0" fmla="*/ 1952 w 2490"/>
              <a:gd name="T1" fmla="*/ 0 h 1616"/>
              <a:gd name="T2" fmla="*/ 0 w 2490"/>
              <a:gd name="T3" fmla="*/ 0 h 1616"/>
              <a:gd name="T4" fmla="*/ 538 w 2490"/>
              <a:gd name="T5" fmla="*/ 808 h 1616"/>
              <a:gd name="T6" fmla="*/ 0 w 2490"/>
              <a:gd name="T7" fmla="*/ 1616 h 1616"/>
              <a:gd name="T8" fmla="*/ 1952 w 2490"/>
              <a:gd name="T9" fmla="*/ 1616 h 1616"/>
              <a:gd name="T10" fmla="*/ 2490 w 2490"/>
              <a:gd name="T11" fmla="*/ 808 h 1616"/>
              <a:gd name="T12" fmla="*/ 1952 w 2490"/>
              <a:gd name="T13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0" h="1616">
                <a:moveTo>
                  <a:pt x="1952" y="0"/>
                </a:moveTo>
                <a:lnTo>
                  <a:pt x="0" y="0"/>
                </a:lnTo>
                <a:lnTo>
                  <a:pt x="538" y="808"/>
                </a:lnTo>
                <a:lnTo>
                  <a:pt x="0" y="1616"/>
                </a:lnTo>
                <a:lnTo>
                  <a:pt x="1952" y="1616"/>
                </a:lnTo>
                <a:lnTo>
                  <a:pt x="2490" y="808"/>
                </a:lnTo>
                <a:lnTo>
                  <a:pt x="1952" y="0"/>
                </a:lnTo>
                <a:close/>
              </a:path>
            </a:pathLst>
          </a:custGeom>
          <a:solidFill>
            <a:srgbClr val="BFBE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10702843" y="3251200"/>
            <a:ext cx="546116" cy="1202397"/>
          </a:xfrm>
          <a:custGeom>
            <a:avLst/>
            <a:gdLst>
              <a:gd name="T0" fmla="*/ 623 w 1160"/>
              <a:gd name="T1" fmla="*/ 0 h 2554"/>
              <a:gd name="T2" fmla="*/ 1160 w 1160"/>
              <a:gd name="T3" fmla="*/ 808 h 2554"/>
              <a:gd name="T4" fmla="*/ 0 w 1160"/>
              <a:gd name="T5" fmla="*/ 2554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0" h="2554">
                <a:moveTo>
                  <a:pt x="623" y="0"/>
                </a:moveTo>
                <a:lnTo>
                  <a:pt x="1160" y="808"/>
                </a:lnTo>
                <a:lnTo>
                  <a:pt x="0" y="2554"/>
                </a:lnTo>
              </a:path>
            </a:pathLst>
          </a:custGeom>
          <a:noFill/>
          <a:ln w="14288" cap="flat">
            <a:solidFill>
              <a:srgbClr val="BFBEBE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52810" y="3521303"/>
            <a:ext cx="403958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cy-GB" sz="1400" b="1" dirty="0">
                <a:solidFill>
                  <a:srgbClr val="D80F79"/>
                </a:solidFill>
                <a:latin typeface="+mj-lt"/>
              </a:rPr>
              <a:t>1995</a:t>
            </a:r>
            <a:endParaRPr lang="en-US" sz="1400" b="1" dirty="0">
              <a:solidFill>
                <a:srgbClr val="D80F79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95689" y="3521303"/>
            <a:ext cx="403958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cy-GB" sz="1400" b="1" dirty="0">
                <a:solidFill>
                  <a:srgbClr val="135177"/>
                </a:solidFill>
                <a:latin typeface="+mj-lt"/>
              </a:rPr>
              <a:t>2013</a:t>
            </a:r>
            <a:endParaRPr lang="en-US" sz="1400" b="1" dirty="0">
              <a:solidFill>
                <a:srgbClr val="135177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23565" y="3521303"/>
            <a:ext cx="403958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cy-GB" sz="1400" b="1" dirty="0">
                <a:solidFill>
                  <a:srgbClr val="19627F"/>
                </a:solidFill>
                <a:latin typeface="+mj-lt"/>
              </a:rPr>
              <a:t>2016</a:t>
            </a:r>
            <a:endParaRPr lang="en-US" sz="1400" b="1" dirty="0">
              <a:solidFill>
                <a:srgbClr val="19627F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73779" y="3521303"/>
            <a:ext cx="403958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cy-GB" sz="1400" b="1" dirty="0">
                <a:solidFill>
                  <a:srgbClr val="6F878C"/>
                </a:solidFill>
                <a:latin typeface="+mj-lt"/>
              </a:rPr>
              <a:t>2018</a:t>
            </a:r>
            <a:endParaRPr lang="en-US" sz="1400" b="1" dirty="0">
              <a:solidFill>
                <a:srgbClr val="6F878C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48417" y="3521303"/>
            <a:ext cx="302968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cy-GB" sz="1400" b="1" dirty="0">
                <a:solidFill>
                  <a:srgbClr val="BFBEBE"/>
                </a:solidFill>
                <a:latin typeface="+mj-lt"/>
              </a:rPr>
              <a:t>???</a:t>
            </a:r>
            <a:endParaRPr lang="en-US" sz="1400" b="1" dirty="0">
              <a:solidFill>
                <a:srgbClr val="BFBEBE"/>
              </a:solidFill>
              <a:latin typeface="+mj-lt"/>
            </a:endParaRPr>
          </a:p>
        </p:txBody>
      </p:sp>
      <p:sp>
        <p:nvSpPr>
          <p:cNvPr id="21" name="TextBox 25"/>
          <p:cNvSpPr txBox="1"/>
          <p:nvPr/>
        </p:nvSpPr>
        <p:spPr>
          <a:xfrm>
            <a:off x="1459973" y="4587023"/>
            <a:ext cx="1237299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latin typeface="+mj-lt"/>
                <a:cs typeface="Calibri Light" panose="020F0302020204030204" pitchFamily="34" charset="0"/>
              </a:rPr>
              <a:t>EU Data Protection Directive</a:t>
            </a:r>
          </a:p>
        </p:txBody>
      </p:sp>
      <p:sp>
        <p:nvSpPr>
          <p:cNvPr id="23" name="TextBox 25"/>
          <p:cNvSpPr txBox="1"/>
          <p:nvPr/>
        </p:nvSpPr>
        <p:spPr>
          <a:xfrm>
            <a:off x="5150735" y="4587023"/>
            <a:ext cx="182238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latin typeface="+mj-lt"/>
                <a:cs typeface="Calibri Light" panose="020F0302020204030204" pitchFamily="34" charset="0"/>
              </a:rPr>
              <a:t>GDPR </a:t>
            </a:r>
            <a:r>
              <a:rPr lang="en-US" sz="1600" dirty="0" err="1">
                <a:latin typeface="+mj-lt"/>
                <a:cs typeface="Calibri Light" panose="020F0302020204030204" pitchFamily="34" charset="0"/>
              </a:rPr>
              <a:t>finalised</a:t>
            </a:r>
            <a:r>
              <a:rPr lang="en-US" sz="1600" dirty="0">
                <a:latin typeface="+mj-lt"/>
                <a:cs typeface="Calibri Light" panose="020F0302020204030204" pitchFamily="34" charset="0"/>
              </a:rPr>
              <a:t> and announced: May 2016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92343" y="4587023"/>
            <a:ext cx="1756617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latin typeface="+mj-lt"/>
                <a:cs typeface="Calibri Light" panose="020F0302020204030204" pitchFamily="34" charset="0"/>
              </a:rPr>
              <a:t>POPIA implementation:</a:t>
            </a:r>
          </a:p>
          <a:p>
            <a:pPr algn="r"/>
            <a:r>
              <a:rPr lang="en-US" sz="1600" dirty="0">
                <a:latin typeface="+mj-lt"/>
                <a:cs typeface="Calibri Light" panose="020F0302020204030204" pitchFamily="34" charset="0"/>
              </a:rPr>
              <a:t>2019?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7473779" y="1829269"/>
            <a:ext cx="1637260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cs typeface="Calibri Light" panose="020F0302020204030204" pitchFamily="34" charset="0"/>
              </a:rPr>
              <a:t>GDPR implementation: 28 May 2018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3597895" y="1829269"/>
            <a:ext cx="1237299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latin typeface="+mj-lt"/>
                <a:cs typeface="Calibri Light" panose="020F0302020204030204" pitchFamily="34" charset="0"/>
              </a:rPr>
              <a:t>POPIA signed into SA law</a:t>
            </a:r>
          </a:p>
        </p:txBody>
      </p:sp>
      <p:sp>
        <p:nvSpPr>
          <p:cNvPr id="30" name="Freeform 2802"/>
          <p:cNvSpPr>
            <a:spLocks noEditPoints="1"/>
          </p:cNvSpPr>
          <p:nvPr/>
        </p:nvSpPr>
        <p:spPr bwMode="auto">
          <a:xfrm>
            <a:off x="1914000" y="3530792"/>
            <a:ext cx="276225" cy="201613"/>
          </a:xfrm>
          <a:custGeom>
            <a:avLst/>
            <a:gdLst>
              <a:gd name="T0" fmla="*/ 577 w 697"/>
              <a:gd name="T1" fmla="*/ 360 h 505"/>
              <a:gd name="T2" fmla="*/ 649 w 697"/>
              <a:gd name="T3" fmla="*/ 480 h 505"/>
              <a:gd name="T4" fmla="*/ 649 w 697"/>
              <a:gd name="T5" fmla="*/ 432 h 505"/>
              <a:gd name="T6" fmla="*/ 177 w 697"/>
              <a:gd name="T7" fmla="*/ 24 h 505"/>
              <a:gd name="T8" fmla="*/ 125 w 697"/>
              <a:gd name="T9" fmla="*/ 192 h 505"/>
              <a:gd name="T10" fmla="*/ 337 w 697"/>
              <a:gd name="T11" fmla="*/ 272 h 505"/>
              <a:gd name="T12" fmla="*/ 348 w 697"/>
              <a:gd name="T13" fmla="*/ 264 h 505"/>
              <a:gd name="T14" fmla="*/ 360 w 697"/>
              <a:gd name="T15" fmla="*/ 272 h 505"/>
              <a:gd name="T16" fmla="*/ 360 w 697"/>
              <a:gd name="T17" fmla="*/ 304 h 505"/>
              <a:gd name="T18" fmla="*/ 348 w 697"/>
              <a:gd name="T19" fmla="*/ 312 h 505"/>
              <a:gd name="T20" fmla="*/ 337 w 697"/>
              <a:gd name="T21" fmla="*/ 304 h 505"/>
              <a:gd name="T22" fmla="*/ 264 w 697"/>
              <a:gd name="T23" fmla="*/ 432 h 505"/>
              <a:gd name="T24" fmla="*/ 433 w 697"/>
              <a:gd name="T25" fmla="*/ 432 h 505"/>
              <a:gd name="T26" fmla="*/ 24 w 697"/>
              <a:gd name="T27" fmla="*/ 312 h 505"/>
              <a:gd name="T28" fmla="*/ 121 w 697"/>
              <a:gd name="T29" fmla="*/ 480 h 505"/>
              <a:gd name="T30" fmla="*/ 121 w 697"/>
              <a:gd name="T31" fmla="*/ 432 h 505"/>
              <a:gd name="T32" fmla="*/ 697 w 697"/>
              <a:gd name="T33" fmla="*/ 156 h 505"/>
              <a:gd name="T34" fmla="*/ 690 w 697"/>
              <a:gd name="T35" fmla="*/ 145 h 505"/>
              <a:gd name="T36" fmla="*/ 586 w 697"/>
              <a:gd name="T37" fmla="*/ 145 h 505"/>
              <a:gd name="T38" fmla="*/ 538 w 697"/>
              <a:gd name="T39" fmla="*/ 5 h 505"/>
              <a:gd name="T40" fmla="*/ 528 w 697"/>
              <a:gd name="T41" fmla="*/ 0 h 505"/>
              <a:gd name="T42" fmla="*/ 161 w 697"/>
              <a:gd name="T43" fmla="*/ 3 h 505"/>
              <a:gd name="T44" fmla="*/ 114 w 697"/>
              <a:gd name="T45" fmla="*/ 146 h 505"/>
              <a:gd name="T46" fmla="*/ 12 w 697"/>
              <a:gd name="T47" fmla="*/ 144 h 505"/>
              <a:gd name="T48" fmla="*/ 1 w 697"/>
              <a:gd name="T49" fmla="*/ 151 h 505"/>
              <a:gd name="T50" fmla="*/ 1 w 697"/>
              <a:gd name="T51" fmla="*/ 209 h 505"/>
              <a:gd name="T52" fmla="*/ 12 w 697"/>
              <a:gd name="T53" fmla="*/ 216 h 505"/>
              <a:gd name="T54" fmla="*/ 2 w 697"/>
              <a:gd name="T55" fmla="*/ 293 h 505"/>
              <a:gd name="T56" fmla="*/ 0 w 697"/>
              <a:gd name="T57" fmla="*/ 300 h 505"/>
              <a:gd name="T58" fmla="*/ 1 w 697"/>
              <a:gd name="T59" fmla="*/ 425 h 505"/>
              <a:gd name="T60" fmla="*/ 12 w 697"/>
              <a:gd name="T61" fmla="*/ 432 h 505"/>
              <a:gd name="T62" fmla="*/ 25 w 697"/>
              <a:gd name="T63" fmla="*/ 498 h 505"/>
              <a:gd name="T64" fmla="*/ 36 w 697"/>
              <a:gd name="T65" fmla="*/ 505 h 505"/>
              <a:gd name="T66" fmla="*/ 141 w 697"/>
              <a:gd name="T67" fmla="*/ 501 h 505"/>
              <a:gd name="T68" fmla="*/ 144 w 697"/>
              <a:gd name="T69" fmla="*/ 432 h 505"/>
              <a:gd name="T70" fmla="*/ 242 w 697"/>
              <a:gd name="T71" fmla="*/ 449 h 505"/>
              <a:gd name="T72" fmla="*/ 253 w 697"/>
              <a:gd name="T73" fmla="*/ 456 h 505"/>
              <a:gd name="T74" fmla="*/ 453 w 697"/>
              <a:gd name="T75" fmla="*/ 453 h 505"/>
              <a:gd name="T76" fmla="*/ 456 w 697"/>
              <a:gd name="T77" fmla="*/ 432 h 505"/>
              <a:gd name="T78" fmla="*/ 554 w 697"/>
              <a:gd name="T79" fmla="*/ 498 h 505"/>
              <a:gd name="T80" fmla="*/ 565 w 697"/>
              <a:gd name="T81" fmla="*/ 505 h 505"/>
              <a:gd name="T82" fmla="*/ 669 w 697"/>
              <a:gd name="T83" fmla="*/ 501 h 505"/>
              <a:gd name="T84" fmla="*/ 673 w 697"/>
              <a:gd name="T85" fmla="*/ 432 h 505"/>
              <a:gd name="T86" fmla="*/ 693 w 697"/>
              <a:gd name="T87" fmla="*/ 428 h 505"/>
              <a:gd name="T88" fmla="*/ 697 w 697"/>
              <a:gd name="T89" fmla="*/ 373 h 505"/>
              <a:gd name="T90" fmla="*/ 696 w 697"/>
              <a:gd name="T91" fmla="*/ 296 h 505"/>
              <a:gd name="T92" fmla="*/ 618 w 697"/>
              <a:gd name="T93" fmla="*/ 216 h 505"/>
              <a:gd name="T94" fmla="*/ 693 w 697"/>
              <a:gd name="T95" fmla="*/ 213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97" h="505">
                <a:moveTo>
                  <a:pt x="673" y="312"/>
                </a:moveTo>
                <a:lnTo>
                  <a:pt x="673" y="360"/>
                </a:lnTo>
                <a:lnTo>
                  <a:pt x="577" y="360"/>
                </a:lnTo>
                <a:lnTo>
                  <a:pt x="577" y="312"/>
                </a:lnTo>
                <a:lnTo>
                  <a:pt x="673" y="312"/>
                </a:lnTo>
                <a:close/>
                <a:moveTo>
                  <a:pt x="649" y="480"/>
                </a:moveTo>
                <a:lnTo>
                  <a:pt x="577" y="480"/>
                </a:lnTo>
                <a:lnTo>
                  <a:pt x="577" y="432"/>
                </a:lnTo>
                <a:lnTo>
                  <a:pt x="649" y="432"/>
                </a:lnTo>
                <a:lnTo>
                  <a:pt x="649" y="480"/>
                </a:lnTo>
                <a:close/>
                <a:moveTo>
                  <a:pt x="125" y="192"/>
                </a:moveTo>
                <a:lnTo>
                  <a:pt x="177" y="24"/>
                </a:lnTo>
                <a:lnTo>
                  <a:pt x="520" y="24"/>
                </a:lnTo>
                <a:lnTo>
                  <a:pt x="572" y="192"/>
                </a:lnTo>
                <a:lnTo>
                  <a:pt x="125" y="192"/>
                </a:lnTo>
                <a:close/>
                <a:moveTo>
                  <a:pt x="336" y="300"/>
                </a:moveTo>
                <a:lnTo>
                  <a:pt x="336" y="276"/>
                </a:lnTo>
                <a:lnTo>
                  <a:pt x="337" y="272"/>
                </a:lnTo>
                <a:lnTo>
                  <a:pt x="340" y="268"/>
                </a:lnTo>
                <a:lnTo>
                  <a:pt x="344" y="265"/>
                </a:lnTo>
                <a:lnTo>
                  <a:pt x="348" y="264"/>
                </a:lnTo>
                <a:lnTo>
                  <a:pt x="353" y="265"/>
                </a:lnTo>
                <a:lnTo>
                  <a:pt x="356" y="268"/>
                </a:lnTo>
                <a:lnTo>
                  <a:pt x="360" y="272"/>
                </a:lnTo>
                <a:lnTo>
                  <a:pt x="361" y="276"/>
                </a:lnTo>
                <a:lnTo>
                  <a:pt x="361" y="300"/>
                </a:lnTo>
                <a:lnTo>
                  <a:pt x="360" y="304"/>
                </a:lnTo>
                <a:lnTo>
                  <a:pt x="356" y="309"/>
                </a:lnTo>
                <a:lnTo>
                  <a:pt x="353" y="312"/>
                </a:lnTo>
                <a:lnTo>
                  <a:pt x="348" y="312"/>
                </a:lnTo>
                <a:lnTo>
                  <a:pt x="344" y="312"/>
                </a:lnTo>
                <a:lnTo>
                  <a:pt x="340" y="309"/>
                </a:lnTo>
                <a:lnTo>
                  <a:pt x="337" y="304"/>
                </a:lnTo>
                <a:lnTo>
                  <a:pt x="336" y="300"/>
                </a:lnTo>
                <a:close/>
                <a:moveTo>
                  <a:pt x="433" y="432"/>
                </a:moveTo>
                <a:lnTo>
                  <a:pt x="264" y="432"/>
                </a:lnTo>
                <a:lnTo>
                  <a:pt x="264" y="360"/>
                </a:lnTo>
                <a:lnTo>
                  <a:pt x="433" y="360"/>
                </a:lnTo>
                <a:lnTo>
                  <a:pt x="433" y="432"/>
                </a:lnTo>
                <a:close/>
                <a:moveTo>
                  <a:pt x="121" y="360"/>
                </a:moveTo>
                <a:lnTo>
                  <a:pt x="24" y="360"/>
                </a:lnTo>
                <a:lnTo>
                  <a:pt x="24" y="312"/>
                </a:lnTo>
                <a:lnTo>
                  <a:pt x="121" y="312"/>
                </a:lnTo>
                <a:lnTo>
                  <a:pt x="121" y="360"/>
                </a:lnTo>
                <a:close/>
                <a:moveTo>
                  <a:pt x="121" y="480"/>
                </a:moveTo>
                <a:lnTo>
                  <a:pt x="49" y="480"/>
                </a:lnTo>
                <a:lnTo>
                  <a:pt x="49" y="432"/>
                </a:lnTo>
                <a:lnTo>
                  <a:pt x="121" y="432"/>
                </a:lnTo>
                <a:lnTo>
                  <a:pt x="121" y="480"/>
                </a:lnTo>
                <a:close/>
                <a:moveTo>
                  <a:pt x="697" y="204"/>
                </a:moveTo>
                <a:lnTo>
                  <a:pt x="697" y="156"/>
                </a:lnTo>
                <a:lnTo>
                  <a:pt x="696" y="151"/>
                </a:lnTo>
                <a:lnTo>
                  <a:pt x="693" y="148"/>
                </a:lnTo>
                <a:lnTo>
                  <a:pt x="690" y="145"/>
                </a:lnTo>
                <a:lnTo>
                  <a:pt x="685" y="144"/>
                </a:lnTo>
                <a:lnTo>
                  <a:pt x="588" y="144"/>
                </a:lnTo>
                <a:lnTo>
                  <a:pt x="586" y="145"/>
                </a:lnTo>
                <a:lnTo>
                  <a:pt x="583" y="146"/>
                </a:lnTo>
                <a:lnTo>
                  <a:pt x="540" y="8"/>
                </a:lnTo>
                <a:lnTo>
                  <a:pt x="538" y="5"/>
                </a:lnTo>
                <a:lnTo>
                  <a:pt x="535" y="3"/>
                </a:lnTo>
                <a:lnTo>
                  <a:pt x="532" y="1"/>
                </a:lnTo>
                <a:lnTo>
                  <a:pt x="528" y="0"/>
                </a:lnTo>
                <a:lnTo>
                  <a:pt x="169" y="0"/>
                </a:lnTo>
                <a:lnTo>
                  <a:pt x="164" y="1"/>
                </a:lnTo>
                <a:lnTo>
                  <a:pt x="161" y="3"/>
                </a:lnTo>
                <a:lnTo>
                  <a:pt x="158" y="5"/>
                </a:lnTo>
                <a:lnTo>
                  <a:pt x="157" y="8"/>
                </a:lnTo>
                <a:lnTo>
                  <a:pt x="114" y="146"/>
                </a:lnTo>
                <a:lnTo>
                  <a:pt x="112" y="145"/>
                </a:lnTo>
                <a:lnTo>
                  <a:pt x="109" y="144"/>
                </a:lnTo>
                <a:lnTo>
                  <a:pt x="12" y="144"/>
                </a:lnTo>
                <a:lnTo>
                  <a:pt x="8" y="145"/>
                </a:lnTo>
                <a:lnTo>
                  <a:pt x="4" y="148"/>
                </a:lnTo>
                <a:lnTo>
                  <a:pt x="1" y="151"/>
                </a:lnTo>
                <a:lnTo>
                  <a:pt x="0" y="156"/>
                </a:lnTo>
                <a:lnTo>
                  <a:pt x="0" y="204"/>
                </a:lnTo>
                <a:lnTo>
                  <a:pt x="1" y="209"/>
                </a:lnTo>
                <a:lnTo>
                  <a:pt x="4" y="213"/>
                </a:lnTo>
                <a:lnTo>
                  <a:pt x="8" y="215"/>
                </a:lnTo>
                <a:lnTo>
                  <a:pt x="12" y="216"/>
                </a:lnTo>
                <a:lnTo>
                  <a:pt x="79" y="216"/>
                </a:lnTo>
                <a:lnTo>
                  <a:pt x="4" y="291"/>
                </a:lnTo>
                <a:lnTo>
                  <a:pt x="2" y="293"/>
                </a:lnTo>
                <a:lnTo>
                  <a:pt x="1" y="296"/>
                </a:lnTo>
                <a:lnTo>
                  <a:pt x="1" y="298"/>
                </a:lnTo>
                <a:lnTo>
                  <a:pt x="0" y="300"/>
                </a:lnTo>
                <a:lnTo>
                  <a:pt x="0" y="373"/>
                </a:lnTo>
                <a:lnTo>
                  <a:pt x="0" y="420"/>
                </a:lnTo>
                <a:lnTo>
                  <a:pt x="1" y="425"/>
                </a:lnTo>
                <a:lnTo>
                  <a:pt x="4" y="428"/>
                </a:lnTo>
                <a:lnTo>
                  <a:pt x="8" y="431"/>
                </a:lnTo>
                <a:lnTo>
                  <a:pt x="12" y="432"/>
                </a:lnTo>
                <a:lnTo>
                  <a:pt x="24" y="432"/>
                </a:lnTo>
                <a:lnTo>
                  <a:pt x="24" y="492"/>
                </a:lnTo>
                <a:lnTo>
                  <a:pt x="25" y="498"/>
                </a:lnTo>
                <a:lnTo>
                  <a:pt x="27" y="501"/>
                </a:lnTo>
                <a:lnTo>
                  <a:pt x="31" y="504"/>
                </a:lnTo>
                <a:lnTo>
                  <a:pt x="36" y="505"/>
                </a:lnTo>
                <a:lnTo>
                  <a:pt x="132" y="505"/>
                </a:lnTo>
                <a:lnTo>
                  <a:pt x="137" y="504"/>
                </a:lnTo>
                <a:lnTo>
                  <a:pt x="141" y="501"/>
                </a:lnTo>
                <a:lnTo>
                  <a:pt x="143" y="498"/>
                </a:lnTo>
                <a:lnTo>
                  <a:pt x="144" y="492"/>
                </a:lnTo>
                <a:lnTo>
                  <a:pt x="144" y="432"/>
                </a:lnTo>
                <a:lnTo>
                  <a:pt x="241" y="432"/>
                </a:lnTo>
                <a:lnTo>
                  <a:pt x="241" y="444"/>
                </a:lnTo>
                <a:lnTo>
                  <a:pt x="242" y="449"/>
                </a:lnTo>
                <a:lnTo>
                  <a:pt x="244" y="453"/>
                </a:lnTo>
                <a:lnTo>
                  <a:pt x="248" y="455"/>
                </a:lnTo>
                <a:lnTo>
                  <a:pt x="253" y="456"/>
                </a:lnTo>
                <a:lnTo>
                  <a:pt x="445" y="456"/>
                </a:lnTo>
                <a:lnTo>
                  <a:pt x="449" y="455"/>
                </a:lnTo>
                <a:lnTo>
                  <a:pt x="453" y="453"/>
                </a:lnTo>
                <a:lnTo>
                  <a:pt x="456" y="449"/>
                </a:lnTo>
                <a:lnTo>
                  <a:pt x="456" y="444"/>
                </a:lnTo>
                <a:lnTo>
                  <a:pt x="456" y="432"/>
                </a:lnTo>
                <a:lnTo>
                  <a:pt x="553" y="432"/>
                </a:lnTo>
                <a:lnTo>
                  <a:pt x="553" y="492"/>
                </a:lnTo>
                <a:lnTo>
                  <a:pt x="554" y="498"/>
                </a:lnTo>
                <a:lnTo>
                  <a:pt x="556" y="501"/>
                </a:lnTo>
                <a:lnTo>
                  <a:pt x="560" y="504"/>
                </a:lnTo>
                <a:lnTo>
                  <a:pt x="565" y="505"/>
                </a:lnTo>
                <a:lnTo>
                  <a:pt x="660" y="505"/>
                </a:lnTo>
                <a:lnTo>
                  <a:pt x="665" y="504"/>
                </a:lnTo>
                <a:lnTo>
                  <a:pt x="669" y="501"/>
                </a:lnTo>
                <a:lnTo>
                  <a:pt x="671" y="498"/>
                </a:lnTo>
                <a:lnTo>
                  <a:pt x="673" y="492"/>
                </a:lnTo>
                <a:lnTo>
                  <a:pt x="673" y="432"/>
                </a:lnTo>
                <a:lnTo>
                  <a:pt x="685" y="432"/>
                </a:lnTo>
                <a:lnTo>
                  <a:pt x="690" y="431"/>
                </a:lnTo>
                <a:lnTo>
                  <a:pt x="693" y="428"/>
                </a:lnTo>
                <a:lnTo>
                  <a:pt x="696" y="425"/>
                </a:lnTo>
                <a:lnTo>
                  <a:pt x="697" y="420"/>
                </a:lnTo>
                <a:lnTo>
                  <a:pt x="697" y="373"/>
                </a:lnTo>
                <a:lnTo>
                  <a:pt x="697" y="300"/>
                </a:lnTo>
                <a:lnTo>
                  <a:pt x="697" y="298"/>
                </a:lnTo>
                <a:lnTo>
                  <a:pt x="696" y="296"/>
                </a:lnTo>
                <a:lnTo>
                  <a:pt x="695" y="293"/>
                </a:lnTo>
                <a:lnTo>
                  <a:pt x="693" y="291"/>
                </a:lnTo>
                <a:lnTo>
                  <a:pt x="618" y="216"/>
                </a:lnTo>
                <a:lnTo>
                  <a:pt x="685" y="216"/>
                </a:lnTo>
                <a:lnTo>
                  <a:pt x="690" y="215"/>
                </a:lnTo>
                <a:lnTo>
                  <a:pt x="693" y="213"/>
                </a:lnTo>
                <a:lnTo>
                  <a:pt x="696" y="209"/>
                </a:lnTo>
                <a:lnTo>
                  <a:pt x="697" y="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4056684" y="3554604"/>
            <a:ext cx="285750" cy="153988"/>
            <a:chOff x="4322763" y="5497513"/>
            <a:chExt cx="285750" cy="153988"/>
          </a:xfrm>
          <a:solidFill>
            <a:schemeClr val="bg1"/>
          </a:solidFill>
        </p:grpSpPr>
        <p:sp>
          <p:nvSpPr>
            <p:cNvPr id="32" name="Freeform 2815"/>
            <p:cNvSpPr>
              <a:spLocks noEditPoints="1"/>
            </p:cNvSpPr>
            <p:nvPr/>
          </p:nvSpPr>
          <p:spPr bwMode="auto">
            <a:xfrm>
              <a:off x="4322763" y="5497513"/>
              <a:ext cx="285750" cy="125413"/>
            </a:xfrm>
            <a:custGeom>
              <a:avLst/>
              <a:gdLst>
                <a:gd name="T0" fmla="*/ 263 w 720"/>
                <a:gd name="T1" fmla="*/ 138 h 312"/>
                <a:gd name="T2" fmla="*/ 256 w 720"/>
                <a:gd name="T3" fmla="*/ 144 h 312"/>
                <a:gd name="T4" fmla="*/ 247 w 720"/>
                <a:gd name="T5" fmla="*/ 143 h 312"/>
                <a:gd name="T6" fmla="*/ 241 w 720"/>
                <a:gd name="T7" fmla="*/ 132 h 312"/>
                <a:gd name="T8" fmla="*/ 279 w 720"/>
                <a:gd name="T9" fmla="*/ 52 h 312"/>
                <a:gd name="T10" fmla="*/ 288 w 720"/>
                <a:gd name="T11" fmla="*/ 48 h 312"/>
                <a:gd name="T12" fmla="*/ 333 w 720"/>
                <a:gd name="T13" fmla="*/ 51 h 312"/>
                <a:gd name="T14" fmla="*/ 335 w 720"/>
                <a:gd name="T15" fmla="*/ 65 h 312"/>
                <a:gd name="T16" fmla="*/ 324 w 720"/>
                <a:gd name="T17" fmla="*/ 72 h 312"/>
                <a:gd name="T18" fmla="*/ 697 w 720"/>
                <a:gd name="T19" fmla="*/ 132 h 312"/>
                <a:gd name="T20" fmla="*/ 690 w 720"/>
                <a:gd name="T21" fmla="*/ 121 h 312"/>
                <a:gd name="T22" fmla="*/ 673 w 720"/>
                <a:gd name="T23" fmla="*/ 83 h 312"/>
                <a:gd name="T24" fmla="*/ 719 w 720"/>
                <a:gd name="T25" fmla="*/ 66 h 312"/>
                <a:gd name="T26" fmla="*/ 718 w 720"/>
                <a:gd name="T27" fmla="*/ 52 h 312"/>
                <a:gd name="T28" fmla="*/ 710 w 720"/>
                <a:gd name="T29" fmla="*/ 48 h 312"/>
                <a:gd name="T30" fmla="*/ 622 w 720"/>
                <a:gd name="T31" fmla="*/ 73 h 312"/>
                <a:gd name="T32" fmla="*/ 613 w 720"/>
                <a:gd name="T33" fmla="*/ 83 h 312"/>
                <a:gd name="T34" fmla="*/ 618 w 720"/>
                <a:gd name="T35" fmla="*/ 94 h 312"/>
                <a:gd name="T36" fmla="*/ 626 w 720"/>
                <a:gd name="T37" fmla="*/ 96 h 312"/>
                <a:gd name="T38" fmla="*/ 649 w 720"/>
                <a:gd name="T39" fmla="*/ 120 h 312"/>
                <a:gd name="T40" fmla="*/ 399 w 720"/>
                <a:gd name="T41" fmla="*/ 1 h 312"/>
                <a:gd name="T42" fmla="*/ 249 w 720"/>
                <a:gd name="T43" fmla="*/ 1 h 312"/>
                <a:gd name="T44" fmla="*/ 242 w 720"/>
                <a:gd name="T45" fmla="*/ 6 h 312"/>
                <a:gd name="T46" fmla="*/ 55 w 720"/>
                <a:gd name="T47" fmla="*/ 120 h 312"/>
                <a:gd name="T48" fmla="*/ 37 w 720"/>
                <a:gd name="T49" fmla="*/ 125 h 312"/>
                <a:gd name="T50" fmla="*/ 22 w 720"/>
                <a:gd name="T51" fmla="*/ 135 h 312"/>
                <a:gd name="T52" fmla="*/ 11 w 720"/>
                <a:gd name="T53" fmla="*/ 147 h 312"/>
                <a:gd name="T54" fmla="*/ 3 w 720"/>
                <a:gd name="T55" fmla="*/ 163 h 312"/>
                <a:gd name="T56" fmla="*/ 0 w 720"/>
                <a:gd name="T57" fmla="*/ 180 h 312"/>
                <a:gd name="T58" fmla="*/ 4 w 720"/>
                <a:gd name="T59" fmla="*/ 308 h 312"/>
                <a:gd name="T60" fmla="*/ 30 w 720"/>
                <a:gd name="T61" fmla="*/ 312 h 312"/>
                <a:gd name="T62" fmla="*/ 30 w 720"/>
                <a:gd name="T63" fmla="*/ 296 h 312"/>
                <a:gd name="T64" fmla="*/ 38 w 720"/>
                <a:gd name="T65" fmla="*/ 267 h 312"/>
                <a:gd name="T66" fmla="*/ 54 w 720"/>
                <a:gd name="T67" fmla="*/ 241 h 312"/>
                <a:gd name="T68" fmla="*/ 75 w 720"/>
                <a:gd name="T69" fmla="*/ 222 h 312"/>
                <a:gd name="T70" fmla="*/ 101 w 720"/>
                <a:gd name="T71" fmla="*/ 209 h 312"/>
                <a:gd name="T72" fmla="*/ 132 w 720"/>
                <a:gd name="T73" fmla="*/ 204 h 312"/>
                <a:gd name="T74" fmla="*/ 162 w 720"/>
                <a:gd name="T75" fmla="*/ 209 h 312"/>
                <a:gd name="T76" fmla="*/ 189 w 720"/>
                <a:gd name="T77" fmla="*/ 222 h 312"/>
                <a:gd name="T78" fmla="*/ 211 w 720"/>
                <a:gd name="T79" fmla="*/ 241 h 312"/>
                <a:gd name="T80" fmla="*/ 226 w 720"/>
                <a:gd name="T81" fmla="*/ 267 h 312"/>
                <a:gd name="T82" fmla="*/ 234 w 720"/>
                <a:gd name="T83" fmla="*/ 296 h 312"/>
                <a:gd name="T84" fmla="*/ 234 w 720"/>
                <a:gd name="T85" fmla="*/ 312 h 312"/>
                <a:gd name="T86" fmla="*/ 390 w 720"/>
                <a:gd name="T87" fmla="*/ 306 h 312"/>
                <a:gd name="T88" fmla="*/ 395 w 720"/>
                <a:gd name="T89" fmla="*/ 276 h 312"/>
                <a:gd name="T90" fmla="*/ 408 w 720"/>
                <a:gd name="T91" fmla="*/ 249 h 312"/>
                <a:gd name="T92" fmla="*/ 428 w 720"/>
                <a:gd name="T93" fmla="*/ 228 h 312"/>
                <a:gd name="T94" fmla="*/ 453 w 720"/>
                <a:gd name="T95" fmla="*/ 212 h 312"/>
                <a:gd name="T96" fmla="*/ 483 w 720"/>
                <a:gd name="T97" fmla="*/ 205 h 312"/>
                <a:gd name="T98" fmla="*/ 513 w 720"/>
                <a:gd name="T99" fmla="*/ 206 h 312"/>
                <a:gd name="T100" fmla="*/ 541 w 720"/>
                <a:gd name="T101" fmla="*/ 217 h 312"/>
                <a:gd name="T102" fmla="*/ 565 w 720"/>
                <a:gd name="T103" fmla="*/ 234 h 312"/>
                <a:gd name="T104" fmla="*/ 582 w 720"/>
                <a:gd name="T105" fmla="*/ 258 h 312"/>
                <a:gd name="T106" fmla="*/ 592 w 720"/>
                <a:gd name="T107" fmla="*/ 286 h 312"/>
                <a:gd name="T108" fmla="*/ 594 w 720"/>
                <a:gd name="T109" fmla="*/ 309 h 312"/>
                <a:gd name="T110" fmla="*/ 709 w 720"/>
                <a:gd name="T111" fmla="*/ 312 h 312"/>
                <a:gd name="T112" fmla="*/ 720 w 720"/>
                <a:gd name="T113" fmla="*/ 305 h 312"/>
                <a:gd name="T114" fmla="*/ 717 w 720"/>
                <a:gd name="T115" fmla="*/ 29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312">
                  <a:moveTo>
                    <a:pt x="324" y="72"/>
                  </a:moveTo>
                  <a:lnTo>
                    <a:pt x="296" y="72"/>
                  </a:lnTo>
                  <a:lnTo>
                    <a:pt x="263" y="138"/>
                  </a:lnTo>
                  <a:lnTo>
                    <a:pt x="261" y="141"/>
                  </a:lnTo>
                  <a:lnTo>
                    <a:pt x="259" y="143"/>
                  </a:lnTo>
                  <a:lnTo>
                    <a:pt x="256" y="144"/>
                  </a:lnTo>
                  <a:lnTo>
                    <a:pt x="252" y="144"/>
                  </a:lnTo>
                  <a:lnTo>
                    <a:pt x="250" y="144"/>
                  </a:lnTo>
                  <a:lnTo>
                    <a:pt x="247" y="143"/>
                  </a:lnTo>
                  <a:lnTo>
                    <a:pt x="244" y="140"/>
                  </a:lnTo>
                  <a:lnTo>
                    <a:pt x="241" y="137"/>
                  </a:lnTo>
                  <a:lnTo>
                    <a:pt x="241" y="132"/>
                  </a:lnTo>
                  <a:lnTo>
                    <a:pt x="242" y="128"/>
                  </a:lnTo>
                  <a:lnTo>
                    <a:pt x="277" y="55"/>
                  </a:lnTo>
                  <a:lnTo>
                    <a:pt x="279" y="52"/>
                  </a:lnTo>
                  <a:lnTo>
                    <a:pt x="282" y="50"/>
                  </a:lnTo>
                  <a:lnTo>
                    <a:pt x="285" y="48"/>
                  </a:lnTo>
                  <a:lnTo>
                    <a:pt x="288" y="48"/>
                  </a:lnTo>
                  <a:lnTo>
                    <a:pt x="324" y="48"/>
                  </a:lnTo>
                  <a:lnTo>
                    <a:pt x="329" y="49"/>
                  </a:lnTo>
                  <a:lnTo>
                    <a:pt x="333" y="51"/>
                  </a:lnTo>
                  <a:lnTo>
                    <a:pt x="335" y="55"/>
                  </a:lnTo>
                  <a:lnTo>
                    <a:pt x="336" y="60"/>
                  </a:lnTo>
                  <a:lnTo>
                    <a:pt x="335" y="65"/>
                  </a:lnTo>
                  <a:lnTo>
                    <a:pt x="333" y="69"/>
                  </a:lnTo>
                  <a:lnTo>
                    <a:pt x="329" y="71"/>
                  </a:lnTo>
                  <a:lnTo>
                    <a:pt x="324" y="72"/>
                  </a:lnTo>
                  <a:close/>
                  <a:moveTo>
                    <a:pt x="709" y="288"/>
                  </a:moveTo>
                  <a:lnTo>
                    <a:pt x="697" y="288"/>
                  </a:lnTo>
                  <a:lnTo>
                    <a:pt x="697" y="132"/>
                  </a:lnTo>
                  <a:lnTo>
                    <a:pt x="696" y="128"/>
                  </a:lnTo>
                  <a:lnTo>
                    <a:pt x="693" y="124"/>
                  </a:lnTo>
                  <a:lnTo>
                    <a:pt x="690" y="121"/>
                  </a:lnTo>
                  <a:lnTo>
                    <a:pt x="685" y="120"/>
                  </a:lnTo>
                  <a:lnTo>
                    <a:pt x="673" y="120"/>
                  </a:lnTo>
                  <a:lnTo>
                    <a:pt x="673" y="83"/>
                  </a:lnTo>
                  <a:lnTo>
                    <a:pt x="712" y="72"/>
                  </a:lnTo>
                  <a:lnTo>
                    <a:pt x="716" y="70"/>
                  </a:lnTo>
                  <a:lnTo>
                    <a:pt x="719" y="66"/>
                  </a:lnTo>
                  <a:lnTo>
                    <a:pt x="720" y="62"/>
                  </a:lnTo>
                  <a:lnTo>
                    <a:pt x="720" y="57"/>
                  </a:lnTo>
                  <a:lnTo>
                    <a:pt x="718" y="52"/>
                  </a:lnTo>
                  <a:lnTo>
                    <a:pt x="714" y="49"/>
                  </a:lnTo>
                  <a:lnTo>
                    <a:pt x="712" y="49"/>
                  </a:lnTo>
                  <a:lnTo>
                    <a:pt x="710" y="48"/>
                  </a:lnTo>
                  <a:lnTo>
                    <a:pt x="708" y="48"/>
                  </a:lnTo>
                  <a:lnTo>
                    <a:pt x="705" y="49"/>
                  </a:lnTo>
                  <a:lnTo>
                    <a:pt x="622" y="73"/>
                  </a:lnTo>
                  <a:lnTo>
                    <a:pt x="617" y="75"/>
                  </a:lnTo>
                  <a:lnTo>
                    <a:pt x="615" y="79"/>
                  </a:lnTo>
                  <a:lnTo>
                    <a:pt x="613" y="83"/>
                  </a:lnTo>
                  <a:lnTo>
                    <a:pt x="614" y="88"/>
                  </a:lnTo>
                  <a:lnTo>
                    <a:pt x="615" y="91"/>
                  </a:lnTo>
                  <a:lnTo>
                    <a:pt x="618" y="94"/>
                  </a:lnTo>
                  <a:lnTo>
                    <a:pt x="621" y="95"/>
                  </a:lnTo>
                  <a:lnTo>
                    <a:pt x="625" y="96"/>
                  </a:lnTo>
                  <a:lnTo>
                    <a:pt x="626" y="96"/>
                  </a:lnTo>
                  <a:lnTo>
                    <a:pt x="628" y="96"/>
                  </a:lnTo>
                  <a:lnTo>
                    <a:pt x="649" y="90"/>
                  </a:lnTo>
                  <a:lnTo>
                    <a:pt x="649" y="120"/>
                  </a:lnTo>
                  <a:lnTo>
                    <a:pt x="616" y="120"/>
                  </a:lnTo>
                  <a:lnTo>
                    <a:pt x="402" y="3"/>
                  </a:lnTo>
                  <a:lnTo>
                    <a:pt x="399" y="1"/>
                  </a:lnTo>
                  <a:lnTo>
                    <a:pt x="396" y="0"/>
                  </a:lnTo>
                  <a:lnTo>
                    <a:pt x="253" y="0"/>
                  </a:lnTo>
                  <a:lnTo>
                    <a:pt x="249" y="1"/>
                  </a:lnTo>
                  <a:lnTo>
                    <a:pt x="247" y="2"/>
                  </a:lnTo>
                  <a:lnTo>
                    <a:pt x="244" y="4"/>
                  </a:lnTo>
                  <a:lnTo>
                    <a:pt x="242" y="6"/>
                  </a:lnTo>
                  <a:lnTo>
                    <a:pt x="174" y="120"/>
                  </a:lnTo>
                  <a:lnTo>
                    <a:pt x="60" y="120"/>
                  </a:lnTo>
                  <a:lnTo>
                    <a:pt x="55" y="120"/>
                  </a:lnTo>
                  <a:lnTo>
                    <a:pt x="49" y="121"/>
                  </a:lnTo>
                  <a:lnTo>
                    <a:pt x="43" y="122"/>
                  </a:lnTo>
                  <a:lnTo>
                    <a:pt x="37" y="125"/>
                  </a:lnTo>
                  <a:lnTo>
                    <a:pt x="32" y="128"/>
                  </a:lnTo>
                  <a:lnTo>
                    <a:pt x="27" y="131"/>
                  </a:lnTo>
                  <a:lnTo>
                    <a:pt x="22" y="135"/>
                  </a:lnTo>
                  <a:lnTo>
                    <a:pt x="18" y="139"/>
                  </a:lnTo>
                  <a:lnTo>
                    <a:pt x="14" y="143"/>
                  </a:lnTo>
                  <a:lnTo>
                    <a:pt x="11" y="147"/>
                  </a:lnTo>
                  <a:lnTo>
                    <a:pt x="8" y="152"/>
                  </a:lnTo>
                  <a:lnTo>
                    <a:pt x="5" y="157"/>
                  </a:lnTo>
                  <a:lnTo>
                    <a:pt x="3" y="163"/>
                  </a:lnTo>
                  <a:lnTo>
                    <a:pt x="2" y="168"/>
                  </a:lnTo>
                  <a:lnTo>
                    <a:pt x="1" y="174"/>
                  </a:lnTo>
                  <a:lnTo>
                    <a:pt x="0" y="180"/>
                  </a:lnTo>
                  <a:lnTo>
                    <a:pt x="0" y="300"/>
                  </a:lnTo>
                  <a:lnTo>
                    <a:pt x="1" y="305"/>
                  </a:lnTo>
                  <a:lnTo>
                    <a:pt x="4" y="308"/>
                  </a:lnTo>
                  <a:lnTo>
                    <a:pt x="8" y="311"/>
                  </a:lnTo>
                  <a:lnTo>
                    <a:pt x="12" y="312"/>
                  </a:lnTo>
                  <a:lnTo>
                    <a:pt x="30" y="312"/>
                  </a:lnTo>
                  <a:lnTo>
                    <a:pt x="30" y="309"/>
                  </a:lnTo>
                  <a:lnTo>
                    <a:pt x="30" y="306"/>
                  </a:lnTo>
                  <a:lnTo>
                    <a:pt x="30" y="296"/>
                  </a:lnTo>
                  <a:lnTo>
                    <a:pt x="32" y="286"/>
                  </a:lnTo>
                  <a:lnTo>
                    <a:pt x="34" y="276"/>
                  </a:lnTo>
                  <a:lnTo>
                    <a:pt x="38" y="267"/>
                  </a:lnTo>
                  <a:lnTo>
                    <a:pt x="43" y="258"/>
                  </a:lnTo>
                  <a:lnTo>
                    <a:pt x="48" y="249"/>
                  </a:lnTo>
                  <a:lnTo>
                    <a:pt x="54" y="241"/>
                  </a:lnTo>
                  <a:lnTo>
                    <a:pt x="60" y="234"/>
                  </a:lnTo>
                  <a:lnTo>
                    <a:pt x="67" y="228"/>
                  </a:lnTo>
                  <a:lnTo>
                    <a:pt x="75" y="222"/>
                  </a:lnTo>
                  <a:lnTo>
                    <a:pt x="83" y="217"/>
                  </a:lnTo>
                  <a:lnTo>
                    <a:pt x="92" y="212"/>
                  </a:lnTo>
                  <a:lnTo>
                    <a:pt x="101" y="209"/>
                  </a:lnTo>
                  <a:lnTo>
                    <a:pt x="112" y="206"/>
                  </a:lnTo>
                  <a:lnTo>
                    <a:pt x="122" y="205"/>
                  </a:lnTo>
                  <a:lnTo>
                    <a:pt x="132" y="204"/>
                  </a:lnTo>
                  <a:lnTo>
                    <a:pt x="143" y="205"/>
                  </a:lnTo>
                  <a:lnTo>
                    <a:pt x="153" y="206"/>
                  </a:lnTo>
                  <a:lnTo>
                    <a:pt x="162" y="209"/>
                  </a:lnTo>
                  <a:lnTo>
                    <a:pt x="172" y="212"/>
                  </a:lnTo>
                  <a:lnTo>
                    <a:pt x="181" y="217"/>
                  </a:lnTo>
                  <a:lnTo>
                    <a:pt x="189" y="222"/>
                  </a:lnTo>
                  <a:lnTo>
                    <a:pt x="197" y="228"/>
                  </a:lnTo>
                  <a:lnTo>
                    <a:pt x="204" y="234"/>
                  </a:lnTo>
                  <a:lnTo>
                    <a:pt x="211" y="241"/>
                  </a:lnTo>
                  <a:lnTo>
                    <a:pt x="217" y="249"/>
                  </a:lnTo>
                  <a:lnTo>
                    <a:pt x="222" y="258"/>
                  </a:lnTo>
                  <a:lnTo>
                    <a:pt x="226" y="267"/>
                  </a:lnTo>
                  <a:lnTo>
                    <a:pt x="229" y="276"/>
                  </a:lnTo>
                  <a:lnTo>
                    <a:pt x="233" y="286"/>
                  </a:lnTo>
                  <a:lnTo>
                    <a:pt x="234" y="296"/>
                  </a:lnTo>
                  <a:lnTo>
                    <a:pt x="235" y="306"/>
                  </a:lnTo>
                  <a:lnTo>
                    <a:pt x="235" y="309"/>
                  </a:lnTo>
                  <a:lnTo>
                    <a:pt x="234" y="312"/>
                  </a:lnTo>
                  <a:lnTo>
                    <a:pt x="391" y="312"/>
                  </a:lnTo>
                  <a:lnTo>
                    <a:pt x="390" y="309"/>
                  </a:lnTo>
                  <a:lnTo>
                    <a:pt x="390" y="306"/>
                  </a:lnTo>
                  <a:lnTo>
                    <a:pt x="391" y="296"/>
                  </a:lnTo>
                  <a:lnTo>
                    <a:pt x="392" y="286"/>
                  </a:lnTo>
                  <a:lnTo>
                    <a:pt x="395" y="276"/>
                  </a:lnTo>
                  <a:lnTo>
                    <a:pt x="398" y="267"/>
                  </a:lnTo>
                  <a:lnTo>
                    <a:pt x="403" y="258"/>
                  </a:lnTo>
                  <a:lnTo>
                    <a:pt x="408" y="249"/>
                  </a:lnTo>
                  <a:lnTo>
                    <a:pt x="413" y="241"/>
                  </a:lnTo>
                  <a:lnTo>
                    <a:pt x="421" y="234"/>
                  </a:lnTo>
                  <a:lnTo>
                    <a:pt x="428" y="228"/>
                  </a:lnTo>
                  <a:lnTo>
                    <a:pt x="436" y="222"/>
                  </a:lnTo>
                  <a:lnTo>
                    <a:pt x="444" y="217"/>
                  </a:lnTo>
                  <a:lnTo>
                    <a:pt x="453" y="212"/>
                  </a:lnTo>
                  <a:lnTo>
                    <a:pt x="462" y="209"/>
                  </a:lnTo>
                  <a:lnTo>
                    <a:pt x="472" y="206"/>
                  </a:lnTo>
                  <a:lnTo>
                    <a:pt x="483" y="205"/>
                  </a:lnTo>
                  <a:lnTo>
                    <a:pt x="493" y="204"/>
                  </a:lnTo>
                  <a:lnTo>
                    <a:pt x="503" y="205"/>
                  </a:lnTo>
                  <a:lnTo>
                    <a:pt x="513" y="206"/>
                  </a:lnTo>
                  <a:lnTo>
                    <a:pt x="523" y="209"/>
                  </a:lnTo>
                  <a:lnTo>
                    <a:pt x="532" y="212"/>
                  </a:lnTo>
                  <a:lnTo>
                    <a:pt x="541" y="217"/>
                  </a:lnTo>
                  <a:lnTo>
                    <a:pt x="550" y="222"/>
                  </a:lnTo>
                  <a:lnTo>
                    <a:pt x="558" y="228"/>
                  </a:lnTo>
                  <a:lnTo>
                    <a:pt x="565" y="234"/>
                  </a:lnTo>
                  <a:lnTo>
                    <a:pt x="571" y="241"/>
                  </a:lnTo>
                  <a:lnTo>
                    <a:pt x="577" y="249"/>
                  </a:lnTo>
                  <a:lnTo>
                    <a:pt x="582" y="258"/>
                  </a:lnTo>
                  <a:lnTo>
                    <a:pt x="586" y="267"/>
                  </a:lnTo>
                  <a:lnTo>
                    <a:pt x="590" y="276"/>
                  </a:lnTo>
                  <a:lnTo>
                    <a:pt x="592" y="286"/>
                  </a:lnTo>
                  <a:lnTo>
                    <a:pt x="594" y="296"/>
                  </a:lnTo>
                  <a:lnTo>
                    <a:pt x="594" y="306"/>
                  </a:lnTo>
                  <a:lnTo>
                    <a:pt x="594" y="309"/>
                  </a:lnTo>
                  <a:lnTo>
                    <a:pt x="594" y="312"/>
                  </a:lnTo>
                  <a:lnTo>
                    <a:pt x="685" y="312"/>
                  </a:lnTo>
                  <a:lnTo>
                    <a:pt x="709" y="312"/>
                  </a:lnTo>
                  <a:lnTo>
                    <a:pt x="713" y="311"/>
                  </a:lnTo>
                  <a:lnTo>
                    <a:pt x="717" y="308"/>
                  </a:lnTo>
                  <a:lnTo>
                    <a:pt x="720" y="305"/>
                  </a:lnTo>
                  <a:lnTo>
                    <a:pt x="720" y="300"/>
                  </a:lnTo>
                  <a:lnTo>
                    <a:pt x="720" y="295"/>
                  </a:lnTo>
                  <a:lnTo>
                    <a:pt x="717" y="292"/>
                  </a:lnTo>
                  <a:lnTo>
                    <a:pt x="713" y="289"/>
                  </a:lnTo>
                  <a:lnTo>
                    <a:pt x="709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16"/>
            <p:cNvSpPr>
              <a:spLocks/>
            </p:cNvSpPr>
            <p:nvPr/>
          </p:nvSpPr>
          <p:spPr bwMode="auto">
            <a:xfrm>
              <a:off x="4487863" y="5589588"/>
              <a:ext cx="61913" cy="61913"/>
            </a:xfrm>
            <a:custGeom>
              <a:avLst/>
              <a:gdLst>
                <a:gd name="T0" fmla="*/ 71 w 157"/>
                <a:gd name="T1" fmla="*/ 0 h 157"/>
                <a:gd name="T2" fmla="*/ 55 w 157"/>
                <a:gd name="T3" fmla="*/ 3 h 157"/>
                <a:gd name="T4" fmla="*/ 41 w 157"/>
                <a:gd name="T5" fmla="*/ 9 h 157"/>
                <a:gd name="T6" fmla="*/ 29 w 157"/>
                <a:gd name="T7" fmla="*/ 18 h 157"/>
                <a:gd name="T8" fmla="*/ 19 w 157"/>
                <a:gd name="T9" fmla="*/ 29 h 157"/>
                <a:gd name="T10" fmla="*/ 10 w 157"/>
                <a:gd name="T11" fmla="*/ 42 h 157"/>
                <a:gd name="T12" fmla="*/ 4 w 157"/>
                <a:gd name="T13" fmla="*/ 55 h 157"/>
                <a:gd name="T14" fmla="*/ 0 w 157"/>
                <a:gd name="T15" fmla="*/ 70 h 157"/>
                <a:gd name="T16" fmla="*/ 0 w 157"/>
                <a:gd name="T17" fmla="*/ 87 h 157"/>
                <a:gd name="T18" fmla="*/ 4 w 157"/>
                <a:gd name="T19" fmla="*/ 102 h 157"/>
                <a:gd name="T20" fmla="*/ 10 w 157"/>
                <a:gd name="T21" fmla="*/ 115 h 157"/>
                <a:gd name="T22" fmla="*/ 19 w 157"/>
                <a:gd name="T23" fmla="*/ 128 h 157"/>
                <a:gd name="T24" fmla="*/ 29 w 157"/>
                <a:gd name="T25" fmla="*/ 138 h 157"/>
                <a:gd name="T26" fmla="*/ 41 w 157"/>
                <a:gd name="T27" fmla="*/ 146 h 157"/>
                <a:gd name="T28" fmla="*/ 55 w 157"/>
                <a:gd name="T29" fmla="*/ 153 h 157"/>
                <a:gd name="T30" fmla="*/ 71 w 157"/>
                <a:gd name="T31" fmla="*/ 156 h 157"/>
                <a:gd name="T32" fmla="*/ 87 w 157"/>
                <a:gd name="T33" fmla="*/ 156 h 157"/>
                <a:gd name="T34" fmla="*/ 102 w 157"/>
                <a:gd name="T35" fmla="*/ 153 h 157"/>
                <a:gd name="T36" fmla="*/ 115 w 157"/>
                <a:gd name="T37" fmla="*/ 146 h 157"/>
                <a:gd name="T38" fmla="*/ 128 w 157"/>
                <a:gd name="T39" fmla="*/ 138 h 157"/>
                <a:gd name="T40" fmla="*/ 139 w 157"/>
                <a:gd name="T41" fmla="*/ 128 h 157"/>
                <a:gd name="T42" fmla="*/ 147 w 157"/>
                <a:gd name="T43" fmla="*/ 115 h 157"/>
                <a:gd name="T44" fmla="*/ 153 w 157"/>
                <a:gd name="T45" fmla="*/ 102 h 157"/>
                <a:gd name="T46" fmla="*/ 156 w 157"/>
                <a:gd name="T47" fmla="*/ 87 h 157"/>
                <a:gd name="T48" fmla="*/ 156 w 157"/>
                <a:gd name="T49" fmla="*/ 70 h 157"/>
                <a:gd name="T50" fmla="*/ 153 w 157"/>
                <a:gd name="T51" fmla="*/ 55 h 157"/>
                <a:gd name="T52" fmla="*/ 147 w 157"/>
                <a:gd name="T53" fmla="*/ 42 h 157"/>
                <a:gd name="T54" fmla="*/ 139 w 157"/>
                <a:gd name="T55" fmla="*/ 29 h 157"/>
                <a:gd name="T56" fmla="*/ 128 w 157"/>
                <a:gd name="T57" fmla="*/ 18 h 157"/>
                <a:gd name="T58" fmla="*/ 115 w 157"/>
                <a:gd name="T59" fmla="*/ 9 h 157"/>
                <a:gd name="T60" fmla="*/ 102 w 157"/>
                <a:gd name="T61" fmla="*/ 3 h 157"/>
                <a:gd name="T62" fmla="*/ 87 w 157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157">
                  <a:moveTo>
                    <a:pt x="79" y="0"/>
                  </a:moveTo>
                  <a:lnTo>
                    <a:pt x="71" y="0"/>
                  </a:lnTo>
                  <a:lnTo>
                    <a:pt x="62" y="1"/>
                  </a:lnTo>
                  <a:lnTo>
                    <a:pt x="55" y="3"/>
                  </a:lnTo>
                  <a:lnTo>
                    <a:pt x="48" y="6"/>
                  </a:lnTo>
                  <a:lnTo>
                    <a:pt x="41" y="9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4" y="24"/>
                  </a:lnTo>
                  <a:lnTo>
                    <a:pt x="19" y="29"/>
                  </a:lnTo>
                  <a:lnTo>
                    <a:pt x="14" y="35"/>
                  </a:lnTo>
                  <a:lnTo>
                    <a:pt x="10" y="42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2" y="63"/>
                  </a:lnTo>
                  <a:lnTo>
                    <a:pt x="0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2" y="94"/>
                  </a:lnTo>
                  <a:lnTo>
                    <a:pt x="4" y="102"/>
                  </a:lnTo>
                  <a:lnTo>
                    <a:pt x="7" y="109"/>
                  </a:lnTo>
                  <a:lnTo>
                    <a:pt x="10" y="115"/>
                  </a:lnTo>
                  <a:lnTo>
                    <a:pt x="14" y="122"/>
                  </a:lnTo>
                  <a:lnTo>
                    <a:pt x="19" y="128"/>
                  </a:lnTo>
                  <a:lnTo>
                    <a:pt x="24" y="133"/>
                  </a:lnTo>
                  <a:lnTo>
                    <a:pt x="29" y="138"/>
                  </a:lnTo>
                  <a:lnTo>
                    <a:pt x="35" y="142"/>
                  </a:lnTo>
                  <a:lnTo>
                    <a:pt x="41" y="146"/>
                  </a:lnTo>
                  <a:lnTo>
                    <a:pt x="48" y="151"/>
                  </a:lnTo>
                  <a:lnTo>
                    <a:pt x="55" y="153"/>
                  </a:lnTo>
                  <a:lnTo>
                    <a:pt x="62" y="155"/>
                  </a:lnTo>
                  <a:lnTo>
                    <a:pt x="71" y="156"/>
                  </a:lnTo>
                  <a:lnTo>
                    <a:pt x="79" y="157"/>
                  </a:lnTo>
                  <a:lnTo>
                    <a:pt x="87" y="156"/>
                  </a:lnTo>
                  <a:lnTo>
                    <a:pt x="94" y="155"/>
                  </a:lnTo>
                  <a:lnTo>
                    <a:pt x="102" y="153"/>
                  </a:lnTo>
                  <a:lnTo>
                    <a:pt x="109" y="151"/>
                  </a:lnTo>
                  <a:lnTo>
                    <a:pt x="115" y="146"/>
                  </a:lnTo>
                  <a:lnTo>
                    <a:pt x="122" y="142"/>
                  </a:lnTo>
                  <a:lnTo>
                    <a:pt x="128" y="138"/>
                  </a:lnTo>
                  <a:lnTo>
                    <a:pt x="134" y="133"/>
                  </a:lnTo>
                  <a:lnTo>
                    <a:pt x="139" y="128"/>
                  </a:lnTo>
                  <a:lnTo>
                    <a:pt x="144" y="122"/>
                  </a:lnTo>
                  <a:lnTo>
                    <a:pt x="147" y="115"/>
                  </a:lnTo>
                  <a:lnTo>
                    <a:pt x="151" y="109"/>
                  </a:lnTo>
                  <a:lnTo>
                    <a:pt x="153" y="102"/>
                  </a:lnTo>
                  <a:lnTo>
                    <a:pt x="155" y="94"/>
                  </a:lnTo>
                  <a:lnTo>
                    <a:pt x="156" y="87"/>
                  </a:lnTo>
                  <a:lnTo>
                    <a:pt x="157" y="78"/>
                  </a:lnTo>
                  <a:lnTo>
                    <a:pt x="156" y="70"/>
                  </a:lnTo>
                  <a:lnTo>
                    <a:pt x="155" y="63"/>
                  </a:lnTo>
                  <a:lnTo>
                    <a:pt x="153" y="55"/>
                  </a:lnTo>
                  <a:lnTo>
                    <a:pt x="151" y="48"/>
                  </a:lnTo>
                  <a:lnTo>
                    <a:pt x="147" y="42"/>
                  </a:lnTo>
                  <a:lnTo>
                    <a:pt x="144" y="35"/>
                  </a:lnTo>
                  <a:lnTo>
                    <a:pt x="139" y="29"/>
                  </a:lnTo>
                  <a:lnTo>
                    <a:pt x="134" y="24"/>
                  </a:lnTo>
                  <a:lnTo>
                    <a:pt x="128" y="18"/>
                  </a:lnTo>
                  <a:lnTo>
                    <a:pt x="122" y="13"/>
                  </a:lnTo>
                  <a:lnTo>
                    <a:pt x="115" y="9"/>
                  </a:lnTo>
                  <a:lnTo>
                    <a:pt x="109" y="6"/>
                  </a:lnTo>
                  <a:lnTo>
                    <a:pt x="102" y="3"/>
                  </a:lnTo>
                  <a:lnTo>
                    <a:pt x="94" y="1"/>
                  </a:lnTo>
                  <a:lnTo>
                    <a:pt x="87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17"/>
            <p:cNvSpPr>
              <a:spLocks/>
            </p:cNvSpPr>
            <p:nvPr/>
          </p:nvSpPr>
          <p:spPr bwMode="auto">
            <a:xfrm>
              <a:off x="4344988" y="5589588"/>
              <a:ext cx="61913" cy="61913"/>
            </a:xfrm>
            <a:custGeom>
              <a:avLst/>
              <a:gdLst>
                <a:gd name="T0" fmla="*/ 70 w 156"/>
                <a:gd name="T1" fmla="*/ 0 h 157"/>
                <a:gd name="T2" fmla="*/ 56 w 156"/>
                <a:gd name="T3" fmla="*/ 3 h 157"/>
                <a:gd name="T4" fmla="*/ 41 w 156"/>
                <a:gd name="T5" fmla="*/ 9 h 157"/>
                <a:gd name="T6" fmla="*/ 28 w 156"/>
                <a:gd name="T7" fmla="*/ 18 h 157"/>
                <a:gd name="T8" fmla="*/ 18 w 156"/>
                <a:gd name="T9" fmla="*/ 29 h 157"/>
                <a:gd name="T10" fmla="*/ 10 w 156"/>
                <a:gd name="T11" fmla="*/ 42 h 157"/>
                <a:gd name="T12" fmla="*/ 4 w 156"/>
                <a:gd name="T13" fmla="*/ 55 h 157"/>
                <a:gd name="T14" fmla="*/ 1 w 156"/>
                <a:gd name="T15" fmla="*/ 70 h 157"/>
                <a:gd name="T16" fmla="*/ 1 w 156"/>
                <a:gd name="T17" fmla="*/ 87 h 157"/>
                <a:gd name="T18" fmla="*/ 4 w 156"/>
                <a:gd name="T19" fmla="*/ 102 h 157"/>
                <a:gd name="T20" fmla="*/ 10 w 156"/>
                <a:gd name="T21" fmla="*/ 115 h 157"/>
                <a:gd name="T22" fmla="*/ 18 w 156"/>
                <a:gd name="T23" fmla="*/ 128 h 157"/>
                <a:gd name="T24" fmla="*/ 28 w 156"/>
                <a:gd name="T25" fmla="*/ 138 h 157"/>
                <a:gd name="T26" fmla="*/ 41 w 156"/>
                <a:gd name="T27" fmla="*/ 146 h 157"/>
                <a:gd name="T28" fmla="*/ 56 w 156"/>
                <a:gd name="T29" fmla="*/ 153 h 157"/>
                <a:gd name="T30" fmla="*/ 70 w 156"/>
                <a:gd name="T31" fmla="*/ 156 h 157"/>
                <a:gd name="T32" fmla="*/ 86 w 156"/>
                <a:gd name="T33" fmla="*/ 156 h 157"/>
                <a:gd name="T34" fmla="*/ 101 w 156"/>
                <a:gd name="T35" fmla="*/ 153 h 157"/>
                <a:gd name="T36" fmla="*/ 116 w 156"/>
                <a:gd name="T37" fmla="*/ 146 h 157"/>
                <a:gd name="T38" fmla="*/ 128 w 156"/>
                <a:gd name="T39" fmla="*/ 138 h 157"/>
                <a:gd name="T40" fmla="*/ 139 w 156"/>
                <a:gd name="T41" fmla="*/ 128 h 157"/>
                <a:gd name="T42" fmla="*/ 147 w 156"/>
                <a:gd name="T43" fmla="*/ 115 h 157"/>
                <a:gd name="T44" fmla="*/ 153 w 156"/>
                <a:gd name="T45" fmla="*/ 102 h 157"/>
                <a:gd name="T46" fmla="*/ 156 w 156"/>
                <a:gd name="T47" fmla="*/ 87 h 157"/>
                <a:gd name="T48" fmla="*/ 156 w 156"/>
                <a:gd name="T49" fmla="*/ 70 h 157"/>
                <a:gd name="T50" fmla="*/ 153 w 156"/>
                <a:gd name="T51" fmla="*/ 55 h 157"/>
                <a:gd name="T52" fmla="*/ 147 w 156"/>
                <a:gd name="T53" fmla="*/ 42 h 157"/>
                <a:gd name="T54" fmla="*/ 139 w 156"/>
                <a:gd name="T55" fmla="*/ 29 h 157"/>
                <a:gd name="T56" fmla="*/ 128 w 156"/>
                <a:gd name="T57" fmla="*/ 18 h 157"/>
                <a:gd name="T58" fmla="*/ 116 w 156"/>
                <a:gd name="T59" fmla="*/ 9 h 157"/>
                <a:gd name="T60" fmla="*/ 101 w 156"/>
                <a:gd name="T61" fmla="*/ 3 h 157"/>
                <a:gd name="T62" fmla="*/ 86 w 156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6" h="157">
                  <a:moveTo>
                    <a:pt x="78" y="0"/>
                  </a:moveTo>
                  <a:lnTo>
                    <a:pt x="70" y="0"/>
                  </a:lnTo>
                  <a:lnTo>
                    <a:pt x="63" y="1"/>
                  </a:lnTo>
                  <a:lnTo>
                    <a:pt x="56" y="3"/>
                  </a:lnTo>
                  <a:lnTo>
                    <a:pt x="47" y="6"/>
                  </a:lnTo>
                  <a:lnTo>
                    <a:pt x="41" y="9"/>
                  </a:lnTo>
                  <a:lnTo>
                    <a:pt x="34" y="13"/>
                  </a:lnTo>
                  <a:lnTo>
                    <a:pt x="28" y="18"/>
                  </a:lnTo>
                  <a:lnTo>
                    <a:pt x="23" y="24"/>
                  </a:lnTo>
                  <a:lnTo>
                    <a:pt x="18" y="29"/>
                  </a:lnTo>
                  <a:lnTo>
                    <a:pt x="14" y="35"/>
                  </a:lnTo>
                  <a:lnTo>
                    <a:pt x="10" y="42"/>
                  </a:lnTo>
                  <a:lnTo>
                    <a:pt x="7" y="48"/>
                  </a:lnTo>
                  <a:lnTo>
                    <a:pt x="4" y="55"/>
                  </a:lnTo>
                  <a:lnTo>
                    <a:pt x="2" y="63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1" y="87"/>
                  </a:lnTo>
                  <a:lnTo>
                    <a:pt x="2" y="94"/>
                  </a:lnTo>
                  <a:lnTo>
                    <a:pt x="4" y="102"/>
                  </a:lnTo>
                  <a:lnTo>
                    <a:pt x="7" y="109"/>
                  </a:lnTo>
                  <a:lnTo>
                    <a:pt x="10" y="115"/>
                  </a:lnTo>
                  <a:lnTo>
                    <a:pt x="14" y="122"/>
                  </a:lnTo>
                  <a:lnTo>
                    <a:pt x="18" y="128"/>
                  </a:lnTo>
                  <a:lnTo>
                    <a:pt x="23" y="133"/>
                  </a:lnTo>
                  <a:lnTo>
                    <a:pt x="28" y="138"/>
                  </a:lnTo>
                  <a:lnTo>
                    <a:pt x="34" y="142"/>
                  </a:lnTo>
                  <a:lnTo>
                    <a:pt x="41" y="146"/>
                  </a:lnTo>
                  <a:lnTo>
                    <a:pt x="47" y="151"/>
                  </a:lnTo>
                  <a:lnTo>
                    <a:pt x="56" y="153"/>
                  </a:lnTo>
                  <a:lnTo>
                    <a:pt x="63" y="155"/>
                  </a:lnTo>
                  <a:lnTo>
                    <a:pt x="70" y="156"/>
                  </a:lnTo>
                  <a:lnTo>
                    <a:pt x="78" y="157"/>
                  </a:lnTo>
                  <a:lnTo>
                    <a:pt x="86" y="156"/>
                  </a:lnTo>
                  <a:lnTo>
                    <a:pt x="94" y="155"/>
                  </a:lnTo>
                  <a:lnTo>
                    <a:pt x="101" y="153"/>
                  </a:lnTo>
                  <a:lnTo>
                    <a:pt x="108" y="151"/>
                  </a:lnTo>
                  <a:lnTo>
                    <a:pt x="116" y="146"/>
                  </a:lnTo>
                  <a:lnTo>
                    <a:pt x="122" y="142"/>
                  </a:lnTo>
                  <a:lnTo>
                    <a:pt x="128" y="138"/>
                  </a:lnTo>
                  <a:lnTo>
                    <a:pt x="134" y="133"/>
                  </a:lnTo>
                  <a:lnTo>
                    <a:pt x="139" y="128"/>
                  </a:lnTo>
                  <a:lnTo>
                    <a:pt x="143" y="122"/>
                  </a:lnTo>
                  <a:lnTo>
                    <a:pt x="147" y="115"/>
                  </a:lnTo>
                  <a:lnTo>
                    <a:pt x="150" y="109"/>
                  </a:lnTo>
                  <a:lnTo>
                    <a:pt x="153" y="102"/>
                  </a:lnTo>
                  <a:lnTo>
                    <a:pt x="155" y="94"/>
                  </a:lnTo>
                  <a:lnTo>
                    <a:pt x="156" y="87"/>
                  </a:lnTo>
                  <a:lnTo>
                    <a:pt x="156" y="78"/>
                  </a:lnTo>
                  <a:lnTo>
                    <a:pt x="156" y="70"/>
                  </a:lnTo>
                  <a:lnTo>
                    <a:pt x="155" y="63"/>
                  </a:lnTo>
                  <a:lnTo>
                    <a:pt x="153" y="55"/>
                  </a:lnTo>
                  <a:lnTo>
                    <a:pt x="150" y="48"/>
                  </a:lnTo>
                  <a:lnTo>
                    <a:pt x="147" y="42"/>
                  </a:lnTo>
                  <a:lnTo>
                    <a:pt x="143" y="35"/>
                  </a:lnTo>
                  <a:lnTo>
                    <a:pt x="139" y="29"/>
                  </a:lnTo>
                  <a:lnTo>
                    <a:pt x="134" y="24"/>
                  </a:lnTo>
                  <a:lnTo>
                    <a:pt x="128" y="18"/>
                  </a:lnTo>
                  <a:lnTo>
                    <a:pt x="122" y="13"/>
                  </a:lnTo>
                  <a:lnTo>
                    <a:pt x="116" y="9"/>
                  </a:lnTo>
                  <a:lnTo>
                    <a:pt x="108" y="6"/>
                  </a:lnTo>
                  <a:lnTo>
                    <a:pt x="101" y="3"/>
                  </a:lnTo>
                  <a:lnTo>
                    <a:pt x="94" y="1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171746" y="3526823"/>
            <a:ext cx="285750" cy="209550"/>
            <a:chOff x="892175" y="5441950"/>
            <a:chExt cx="285750" cy="209550"/>
          </a:xfrm>
          <a:solidFill>
            <a:schemeClr val="bg1"/>
          </a:solidFill>
        </p:grpSpPr>
        <p:sp>
          <p:nvSpPr>
            <p:cNvPr id="36" name="Freeform 2803"/>
            <p:cNvSpPr>
              <a:spLocks noEditPoints="1"/>
            </p:cNvSpPr>
            <p:nvPr/>
          </p:nvSpPr>
          <p:spPr bwMode="auto">
            <a:xfrm>
              <a:off x="892175" y="5441950"/>
              <a:ext cx="285750" cy="209550"/>
            </a:xfrm>
            <a:custGeom>
              <a:avLst/>
              <a:gdLst>
                <a:gd name="T0" fmla="*/ 575 w 720"/>
                <a:gd name="T1" fmla="*/ 350 h 529"/>
                <a:gd name="T2" fmla="*/ 565 w 720"/>
                <a:gd name="T3" fmla="*/ 317 h 529"/>
                <a:gd name="T4" fmla="*/ 586 w 720"/>
                <a:gd name="T5" fmla="*/ 291 h 529"/>
                <a:gd name="T6" fmla="*/ 620 w 720"/>
                <a:gd name="T7" fmla="*/ 294 h 529"/>
                <a:gd name="T8" fmla="*/ 636 w 720"/>
                <a:gd name="T9" fmla="*/ 324 h 529"/>
                <a:gd name="T10" fmla="*/ 620 w 720"/>
                <a:gd name="T11" fmla="*/ 354 h 529"/>
                <a:gd name="T12" fmla="*/ 528 w 720"/>
                <a:gd name="T13" fmla="*/ 504 h 529"/>
                <a:gd name="T14" fmla="*/ 600 w 720"/>
                <a:gd name="T15" fmla="*/ 504 h 529"/>
                <a:gd name="T16" fmla="*/ 388 w 720"/>
                <a:gd name="T17" fmla="*/ 301 h 529"/>
                <a:gd name="T18" fmla="*/ 325 w 720"/>
                <a:gd name="T19" fmla="*/ 299 h 529"/>
                <a:gd name="T20" fmla="*/ 206 w 720"/>
                <a:gd name="T21" fmla="*/ 208 h 529"/>
                <a:gd name="T22" fmla="*/ 312 w 720"/>
                <a:gd name="T23" fmla="*/ 171 h 529"/>
                <a:gd name="T24" fmla="*/ 431 w 720"/>
                <a:gd name="T25" fmla="*/ 176 h 529"/>
                <a:gd name="T26" fmla="*/ 530 w 720"/>
                <a:gd name="T27" fmla="*/ 220 h 529"/>
                <a:gd name="T28" fmla="*/ 432 w 720"/>
                <a:gd name="T29" fmla="*/ 384 h 529"/>
                <a:gd name="T30" fmla="*/ 126 w 720"/>
                <a:gd name="T31" fmla="*/ 456 h 529"/>
                <a:gd name="T32" fmla="*/ 84 w 720"/>
                <a:gd name="T33" fmla="*/ 317 h 529"/>
                <a:gd name="T34" fmla="*/ 105 w 720"/>
                <a:gd name="T35" fmla="*/ 291 h 529"/>
                <a:gd name="T36" fmla="*/ 140 w 720"/>
                <a:gd name="T37" fmla="*/ 294 h 529"/>
                <a:gd name="T38" fmla="*/ 155 w 720"/>
                <a:gd name="T39" fmla="*/ 324 h 529"/>
                <a:gd name="T40" fmla="*/ 140 w 720"/>
                <a:gd name="T41" fmla="*/ 354 h 529"/>
                <a:gd name="T42" fmla="*/ 105 w 720"/>
                <a:gd name="T43" fmla="*/ 357 h 529"/>
                <a:gd name="T44" fmla="*/ 84 w 720"/>
                <a:gd name="T45" fmla="*/ 332 h 529"/>
                <a:gd name="T46" fmla="*/ 186 w 720"/>
                <a:gd name="T47" fmla="*/ 37 h 529"/>
                <a:gd name="T48" fmla="*/ 204 w 720"/>
                <a:gd name="T49" fmla="*/ 24 h 529"/>
                <a:gd name="T50" fmla="*/ 530 w 720"/>
                <a:gd name="T51" fmla="*/ 34 h 529"/>
                <a:gd name="T52" fmla="*/ 562 w 720"/>
                <a:gd name="T53" fmla="*/ 206 h 529"/>
                <a:gd name="T54" fmla="*/ 525 w 720"/>
                <a:gd name="T55" fmla="*/ 187 h 529"/>
                <a:gd name="T56" fmla="*/ 467 w 720"/>
                <a:gd name="T57" fmla="*/ 161 h 529"/>
                <a:gd name="T58" fmla="*/ 402 w 720"/>
                <a:gd name="T59" fmla="*/ 147 h 529"/>
                <a:gd name="T60" fmla="*/ 331 w 720"/>
                <a:gd name="T61" fmla="*/ 145 h 529"/>
                <a:gd name="T62" fmla="*/ 265 w 720"/>
                <a:gd name="T63" fmla="*/ 157 h 529"/>
                <a:gd name="T64" fmla="*/ 205 w 720"/>
                <a:gd name="T65" fmla="*/ 181 h 529"/>
                <a:gd name="T66" fmla="*/ 161 w 720"/>
                <a:gd name="T67" fmla="*/ 207 h 529"/>
                <a:gd name="T68" fmla="*/ 638 w 720"/>
                <a:gd name="T69" fmla="*/ 209 h 529"/>
                <a:gd name="T70" fmla="*/ 594 w 720"/>
                <a:gd name="T71" fmla="*/ 201 h 529"/>
                <a:gd name="T72" fmla="*/ 552 w 720"/>
                <a:gd name="T73" fmla="*/ 23 h 529"/>
                <a:gd name="T74" fmla="*/ 524 w 720"/>
                <a:gd name="T75" fmla="*/ 1 h 529"/>
                <a:gd name="T76" fmla="*/ 196 w 720"/>
                <a:gd name="T77" fmla="*/ 1 h 529"/>
                <a:gd name="T78" fmla="*/ 166 w 720"/>
                <a:gd name="T79" fmla="*/ 23 h 529"/>
                <a:gd name="T80" fmla="*/ 125 w 720"/>
                <a:gd name="T81" fmla="*/ 201 h 529"/>
                <a:gd name="T82" fmla="*/ 81 w 720"/>
                <a:gd name="T83" fmla="*/ 209 h 529"/>
                <a:gd name="T84" fmla="*/ 43 w 720"/>
                <a:gd name="T85" fmla="*/ 231 h 529"/>
                <a:gd name="T86" fmla="*/ 17 w 720"/>
                <a:gd name="T87" fmla="*/ 261 h 529"/>
                <a:gd name="T88" fmla="*/ 2 w 720"/>
                <a:gd name="T89" fmla="*/ 299 h 529"/>
                <a:gd name="T90" fmla="*/ 1 w 720"/>
                <a:gd name="T91" fmla="*/ 347 h 529"/>
                <a:gd name="T92" fmla="*/ 20 w 720"/>
                <a:gd name="T93" fmla="*/ 398 h 529"/>
                <a:gd name="T94" fmla="*/ 57 w 720"/>
                <a:gd name="T95" fmla="*/ 434 h 529"/>
                <a:gd name="T96" fmla="*/ 95 w 720"/>
                <a:gd name="T97" fmla="*/ 516 h 529"/>
                <a:gd name="T98" fmla="*/ 204 w 720"/>
                <a:gd name="T99" fmla="*/ 529 h 529"/>
                <a:gd name="T100" fmla="*/ 215 w 720"/>
                <a:gd name="T101" fmla="*/ 456 h 529"/>
                <a:gd name="T102" fmla="*/ 271 w 720"/>
                <a:gd name="T103" fmla="*/ 479 h 529"/>
                <a:gd name="T104" fmla="*/ 455 w 720"/>
                <a:gd name="T105" fmla="*/ 473 h 529"/>
                <a:gd name="T106" fmla="*/ 505 w 720"/>
                <a:gd name="T107" fmla="*/ 522 h 529"/>
                <a:gd name="T108" fmla="*/ 616 w 720"/>
                <a:gd name="T109" fmla="*/ 528 h 529"/>
                <a:gd name="T110" fmla="*/ 634 w 720"/>
                <a:gd name="T111" fmla="*/ 448 h 529"/>
                <a:gd name="T112" fmla="*/ 678 w 720"/>
                <a:gd name="T113" fmla="*/ 421 h 529"/>
                <a:gd name="T114" fmla="*/ 709 w 720"/>
                <a:gd name="T115" fmla="*/ 378 h 529"/>
                <a:gd name="T116" fmla="*/ 720 w 720"/>
                <a:gd name="T117" fmla="*/ 324 h 529"/>
                <a:gd name="T118" fmla="*/ 713 w 720"/>
                <a:gd name="T119" fmla="*/ 284 h 529"/>
                <a:gd name="T120" fmla="*/ 693 w 720"/>
                <a:gd name="T121" fmla="*/ 248 h 529"/>
                <a:gd name="T122" fmla="*/ 662 w 720"/>
                <a:gd name="T123" fmla="*/ 22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0" h="529">
                  <a:moveTo>
                    <a:pt x="600" y="360"/>
                  </a:moveTo>
                  <a:lnTo>
                    <a:pt x="592" y="359"/>
                  </a:lnTo>
                  <a:lnTo>
                    <a:pt x="586" y="357"/>
                  </a:lnTo>
                  <a:lnTo>
                    <a:pt x="580" y="354"/>
                  </a:lnTo>
                  <a:lnTo>
                    <a:pt x="575" y="350"/>
                  </a:lnTo>
                  <a:lnTo>
                    <a:pt x="570" y="345"/>
                  </a:lnTo>
                  <a:lnTo>
                    <a:pt x="567" y="339"/>
                  </a:lnTo>
                  <a:lnTo>
                    <a:pt x="565" y="332"/>
                  </a:lnTo>
                  <a:lnTo>
                    <a:pt x="564" y="324"/>
                  </a:lnTo>
                  <a:lnTo>
                    <a:pt x="565" y="317"/>
                  </a:lnTo>
                  <a:lnTo>
                    <a:pt x="567" y="310"/>
                  </a:lnTo>
                  <a:lnTo>
                    <a:pt x="570" y="304"/>
                  </a:lnTo>
                  <a:lnTo>
                    <a:pt x="575" y="299"/>
                  </a:lnTo>
                  <a:lnTo>
                    <a:pt x="580" y="294"/>
                  </a:lnTo>
                  <a:lnTo>
                    <a:pt x="586" y="291"/>
                  </a:lnTo>
                  <a:lnTo>
                    <a:pt x="592" y="289"/>
                  </a:lnTo>
                  <a:lnTo>
                    <a:pt x="600" y="288"/>
                  </a:lnTo>
                  <a:lnTo>
                    <a:pt x="607" y="289"/>
                  </a:lnTo>
                  <a:lnTo>
                    <a:pt x="613" y="291"/>
                  </a:lnTo>
                  <a:lnTo>
                    <a:pt x="620" y="294"/>
                  </a:lnTo>
                  <a:lnTo>
                    <a:pt x="626" y="299"/>
                  </a:lnTo>
                  <a:lnTo>
                    <a:pt x="630" y="304"/>
                  </a:lnTo>
                  <a:lnTo>
                    <a:pt x="633" y="310"/>
                  </a:lnTo>
                  <a:lnTo>
                    <a:pt x="635" y="317"/>
                  </a:lnTo>
                  <a:lnTo>
                    <a:pt x="636" y="324"/>
                  </a:lnTo>
                  <a:lnTo>
                    <a:pt x="635" y="332"/>
                  </a:lnTo>
                  <a:lnTo>
                    <a:pt x="633" y="339"/>
                  </a:lnTo>
                  <a:lnTo>
                    <a:pt x="630" y="345"/>
                  </a:lnTo>
                  <a:lnTo>
                    <a:pt x="626" y="350"/>
                  </a:lnTo>
                  <a:lnTo>
                    <a:pt x="620" y="354"/>
                  </a:lnTo>
                  <a:lnTo>
                    <a:pt x="613" y="357"/>
                  </a:lnTo>
                  <a:lnTo>
                    <a:pt x="607" y="359"/>
                  </a:lnTo>
                  <a:lnTo>
                    <a:pt x="600" y="360"/>
                  </a:lnTo>
                  <a:close/>
                  <a:moveTo>
                    <a:pt x="600" y="504"/>
                  </a:moveTo>
                  <a:lnTo>
                    <a:pt x="528" y="504"/>
                  </a:lnTo>
                  <a:lnTo>
                    <a:pt x="528" y="456"/>
                  </a:lnTo>
                  <a:lnTo>
                    <a:pt x="588" y="456"/>
                  </a:lnTo>
                  <a:lnTo>
                    <a:pt x="594" y="456"/>
                  </a:lnTo>
                  <a:lnTo>
                    <a:pt x="600" y="456"/>
                  </a:lnTo>
                  <a:lnTo>
                    <a:pt x="600" y="504"/>
                  </a:lnTo>
                  <a:close/>
                  <a:moveTo>
                    <a:pt x="413" y="291"/>
                  </a:moveTo>
                  <a:lnTo>
                    <a:pt x="407" y="294"/>
                  </a:lnTo>
                  <a:lnTo>
                    <a:pt x="401" y="297"/>
                  </a:lnTo>
                  <a:lnTo>
                    <a:pt x="395" y="299"/>
                  </a:lnTo>
                  <a:lnTo>
                    <a:pt x="388" y="301"/>
                  </a:lnTo>
                  <a:lnTo>
                    <a:pt x="374" y="304"/>
                  </a:lnTo>
                  <a:lnTo>
                    <a:pt x="359" y="305"/>
                  </a:lnTo>
                  <a:lnTo>
                    <a:pt x="345" y="304"/>
                  </a:lnTo>
                  <a:lnTo>
                    <a:pt x="331" y="301"/>
                  </a:lnTo>
                  <a:lnTo>
                    <a:pt x="325" y="299"/>
                  </a:lnTo>
                  <a:lnTo>
                    <a:pt x="318" y="297"/>
                  </a:lnTo>
                  <a:lnTo>
                    <a:pt x="312" y="294"/>
                  </a:lnTo>
                  <a:lnTo>
                    <a:pt x="306" y="291"/>
                  </a:lnTo>
                  <a:lnTo>
                    <a:pt x="189" y="220"/>
                  </a:lnTo>
                  <a:lnTo>
                    <a:pt x="206" y="208"/>
                  </a:lnTo>
                  <a:lnTo>
                    <a:pt x="224" y="197"/>
                  </a:lnTo>
                  <a:lnTo>
                    <a:pt x="245" y="189"/>
                  </a:lnTo>
                  <a:lnTo>
                    <a:pt x="266" y="181"/>
                  </a:lnTo>
                  <a:lnTo>
                    <a:pt x="288" y="176"/>
                  </a:lnTo>
                  <a:lnTo>
                    <a:pt x="312" y="171"/>
                  </a:lnTo>
                  <a:lnTo>
                    <a:pt x="335" y="169"/>
                  </a:lnTo>
                  <a:lnTo>
                    <a:pt x="359" y="168"/>
                  </a:lnTo>
                  <a:lnTo>
                    <a:pt x="384" y="169"/>
                  </a:lnTo>
                  <a:lnTo>
                    <a:pt x="407" y="171"/>
                  </a:lnTo>
                  <a:lnTo>
                    <a:pt x="431" y="176"/>
                  </a:lnTo>
                  <a:lnTo>
                    <a:pt x="453" y="181"/>
                  </a:lnTo>
                  <a:lnTo>
                    <a:pt x="474" y="189"/>
                  </a:lnTo>
                  <a:lnTo>
                    <a:pt x="495" y="197"/>
                  </a:lnTo>
                  <a:lnTo>
                    <a:pt x="513" y="208"/>
                  </a:lnTo>
                  <a:lnTo>
                    <a:pt x="530" y="220"/>
                  </a:lnTo>
                  <a:lnTo>
                    <a:pt x="413" y="291"/>
                  </a:lnTo>
                  <a:close/>
                  <a:moveTo>
                    <a:pt x="432" y="456"/>
                  </a:moveTo>
                  <a:lnTo>
                    <a:pt x="287" y="456"/>
                  </a:lnTo>
                  <a:lnTo>
                    <a:pt x="287" y="384"/>
                  </a:lnTo>
                  <a:lnTo>
                    <a:pt x="432" y="384"/>
                  </a:lnTo>
                  <a:lnTo>
                    <a:pt x="432" y="456"/>
                  </a:lnTo>
                  <a:close/>
                  <a:moveTo>
                    <a:pt x="192" y="504"/>
                  </a:moveTo>
                  <a:lnTo>
                    <a:pt x="120" y="504"/>
                  </a:lnTo>
                  <a:lnTo>
                    <a:pt x="120" y="456"/>
                  </a:lnTo>
                  <a:lnTo>
                    <a:pt x="126" y="456"/>
                  </a:lnTo>
                  <a:lnTo>
                    <a:pt x="132" y="456"/>
                  </a:lnTo>
                  <a:lnTo>
                    <a:pt x="192" y="456"/>
                  </a:lnTo>
                  <a:lnTo>
                    <a:pt x="192" y="504"/>
                  </a:lnTo>
                  <a:close/>
                  <a:moveTo>
                    <a:pt x="83" y="324"/>
                  </a:moveTo>
                  <a:lnTo>
                    <a:pt x="84" y="317"/>
                  </a:lnTo>
                  <a:lnTo>
                    <a:pt x="86" y="310"/>
                  </a:lnTo>
                  <a:lnTo>
                    <a:pt x="89" y="304"/>
                  </a:lnTo>
                  <a:lnTo>
                    <a:pt x="94" y="299"/>
                  </a:lnTo>
                  <a:lnTo>
                    <a:pt x="99" y="294"/>
                  </a:lnTo>
                  <a:lnTo>
                    <a:pt x="105" y="291"/>
                  </a:lnTo>
                  <a:lnTo>
                    <a:pt x="112" y="289"/>
                  </a:lnTo>
                  <a:lnTo>
                    <a:pt x="120" y="288"/>
                  </a:lnTo>
                  <a:lnTo>
                    <a:pt x="127" y="289"/>
                  </a:lnTo>
                  <a:lnTo>
                    <a:pt x="134" y="291"/>
                  </a:lnTo>
                  <a:lnTo>
                    <a:pt x="140" y="294"/>
                  </a:lnTo>
                  <a:lnTo>
                    <a:pt x="145" y="299"/>
                  </a:lnTo>
                  <a:lnTo>
                    <a:pt x="149" y="304"/>
                  </a:lnTo>
                  <a:lnTo>
                    <a:pt x="152" y="310"/>
                  </a:lnTo>
                  <a:lnTo>
                    <a:pt x="155" y="317"/>
                  </a:lnTo>
                  <a:lnTo>
                    <a:pt x="155" y="324"/>
                  </a:lnTo>
                  <a:lnTo>
                    <a:pt x="155" y="332"/>
                  </a:lnTo>
                  <a:lnTo>
                    <a:pt x="152" y="339"/>
                  </a:lnTo>
                  <a:lnTo>
                    <a:pt x="149" y="345"/>
                  </a:lnTo>
                  <a:lnTo>
                    <a:pt x="145" y="350"/>
                  </a:lnTo>
                  <a:lnTo>
                    <a:pt x="140" y="354"/>
                  </a:lnTo>
                  <a:lnTo>
                    <a:pt x="134" y="357"/>
                  </a:lnTo>
                  <a:lnTo>
                    <a:pt x="127" y="359"/>
                  </a:lnTo>
                  <a:lnTo>
                    <a:pt x="120" y="360"/>
                  </a:lnTo>
                  <a:lnTo>
                    <a:pt x="112" y="359"/>
                  </a:lnTo>
                  <a:lnTo>
                    <a:pt x="105" y="357"/>
                  </a:lnTo>
                  <a:lnTo>
                    <a:pt x="99" y="354"/>
                  </a:lnTo>
                  <a:lnTo>
                    <a:pt x="94" y="350"/>
                  </a:lnTo>
                  <a:lnTo>
                    <a:pt x="89" y="345"/>
                  </a:lnTo>
                  <a:lnTo>
                    <a:pt x="86" y="339"/>
                  </a:lnTo>
                  <a:lnTo>
                    <a:pt x="84" y="332"/>
                  </a:lnTo>
                  <a:lnTo>
                    <a:pt x="83" y="324"/>
                  </a:lnTo>
                  <a:close/>
                  <a:moveTo>
                    <a:pt x="180" y="50"/>
                  </a:moveTo>
                  <a:lnTo>
                    <a:pt x="181" y="46"/>
                  </a:lnTo>
                  <a:lnTo>
                    <a:pt x="183" y="42"/>
                  </a:lnTo>
                  <a:lnTo>
                    <a:pt x="186" y="37"/>
                  </a:lnTo>
                  <a:lnTo>
                    <a:pt x="189" y="33"/>
                  </a:lnTo>
                  <a:lnTo>
                    <a:pt x="193" y="30"/>
                  </a:lnTo>
                  <a:lnTo>
                    <a:pt x="197" y="27"/>
                  </a:lnTo>
                  <a:lnTo>
                    <a:pt x="200" y="25"/>
                  </a:lnTo>
                  <a:lnTo>
                    <a:pt x="204" y="24"/>
                  </a:lnTo>
                  <a:lnTo>
                    <a:pt x="516" y="24"/>
                  </a:lnTo>
                  <a:lnTo>
                    <a:pt x="519" y="25"/>
                  </a:lnTo>
                  <a:lnTo>
                    <a:pt x="523" y="27"/>
                  </a:lnTo>
                  <a:lnTo>
                    <a:pt x="526" y="30"/>
                  </a:lnTo>
                  <a:lnTo>
                    <a:pt x="530" y="34"/>
                  </a:lnTo>
                  <a:lnTo>
                    <a:pt x="533" y="38"/>
                  </a:lnTo>
                  <a:lnTo>
                    <a:pt x="536" y="42"/>
                  </a:lnTo>
                  <a:lnTo>
                    <a:pt x="538" y="46"/>
                  </a:lnTo>
                  <a:lnTo>
                    <a:pt x="540" y="50"/>
                  </a:lnTo>
                  <a:lnTo>
                    <a:pt x="562" y="206"/>
                  </a:lnTo>
                  <a:lnTo>
                    <a:pt x="558" y="207"/>
                  </a:lnTo>
                  <a:lnTo>
                    <a:pt x="555" y="209"/>
                  </a:lnTo>
                  <a:lnTo>
                    <a:pt x="544" y="201"/>
                  </a:lnTo>
                  <a:lnTo>
                    <a:pt x="535" y="194"/>
                  </a:lnTo>
                  <a:lnTo>
                    <a:pt x="525" y="187"/>
                  </a:lnTo>
                  <a:lnTo>
                    <a:pt x="514" y="181"/>
                  </a:lnTo>
                  <a:lnTo>
                    <a:pt x="503" y="176"/>
                  </a:lnTo>
                  <a:lnTo>
                    <a:pt x="492" y="170"/>
                  </a:lnTo>
                  <a:lnTo>
                    <a:pt x="479" y="166"/>
                  </a:lnTo>
                  <a:lnTo>
                    <a:pt x="467" y="161"/>
                  </a:lnTo>
                  <a:lnTo>
                    <a:pt x="455" y="157"/>
                  </a:lnTo>
                  <a:lnTo>
                    <a:pt x="442" y="154"/>
                  </a:lnTo>
                  <a:lnTo>
                    <a:pt x="429" y="151"/>
                  </a:lnTo>
                  <a:lnTo>
                    <a:pt x="415" y="149"/>
                  </a:lnTo>
                  <a:lnTo>
                    <a:pt x="402" y="147"/>
                  </a:lnTo>
                  <a:lnTo>
                    <a:pt x="388" y="145"/>
                  </a:lnTo>
                  <a:lnTo>
                    <a:pt x="374" y="145"/>
                  </a:lnTo>
                  <a:lnTo>
                    <a:pt x="359" y="144"/>
                  </a:lnTo>
                  <a:lnTo>
                    <a:pt x="345" y="145"/>
                  </a:lnTo>
                  <a:lnTo>
                    <a:pt x="331" y="145"/>
                  </a:lnTo>
                  <a:lnTo>
                    <a:pt x="318" y="147"/>
                  </a:lnTo>
                  <a:lnTo>
                    <a:pt x="304" y="149"/>
                  </a:lnTo>
                  <a:lnTo>
                    <a:pt x="290" y="151"/>
                  </a:lnTo>
                  <a:lnTo>
                    <a:pt x="277" y="154"/>
                  </a:lnTo>
                  <a:lnTo>
                    <a:pt x="265" y="157"/>
                  </a:lnTo>
                  <a:lnTo>
                    <a:pt x="252" y="161"/>
                  </a:lnTo>
                  <a:lnTo>
                    <a:pt x="240" y="166"/>
                  </a:lnTo>
                  <a:lnTo>
                    <a:pt x="228" y="170"/>
                  </a:lnTo>
                  <a:lnTo>
                    <a:pt x="216" y="176"/>
                  </a:lnTo>
                  <a:lnTo>
                    <a:pt x="205" y="181"/>
                  </a:lnTo>
                  <a:lnTo>
                    <a:pt x="195" y="187"/>
                  </a:lnTo>
                  <a:lnTo>
                    <a:pt x="185" y="194"/>
                  </a:lnTo>
                  <a:lnTo>
                    <a:pt x="174" y="201"/>
                  </a:lnTo>
                  <a:lnTo>
                    <a:pt x="165" y="209"/>
                  </a:lnTo>
                  <a:lnTo>
                    <a:pt x="161" y="207"/>
                  </a:lnTo>
                  <a:lnTo>
                    <a:pt x="157" y="206"/>
                  </a:lnTo>
                  <a:lnTo>
                    <a:pt x="180" y="50"/>
                  </a:lnTo>
                  <a:close/>
                  <a:moveTo>
                    <a:pt x="655" y="216"/>
                  </a:moveTo>
                  <a:lnTo>
                    <a:pt x="647" y="212"/>
                  </a:lnTo>
                  <a:lnTo>
                    <a:pt x="638" y="209"/>
                  </a:lnTo>
                  <a:lnTo>
                    <a:pt x="630" y="206"/>
                  </a:lnTo>
                  <a:lnTo>
                    <a:pt x="621" y="204"/>
                  </a:lnTo>
                  <a:lnTo>
                    <a:pt x="612" y="201"/>
                  </a:lnTo>
                  <a:lnTo>
                    <a:pt x="603" y="201"/>
                  </a:lnTo>
                  <a:lnTo>
                    <a:pt x="594" y="201"/>
                  </a:lnTo>
                  <a:lnTo>
                    <a:pt x="586" y="201"/>
                  </a:lnTo>
                  <a:lnTo>
                    <a:pt x="564" y="47"/>
                  </a:lnTo>
                  <a:lnTo>
                    <a:pt x="562" y="39"/>
                  </a:lnTo>
                  <a:lnTo>
                    <a:pt x="558" y="31"/>
                  </a:lnTo>
                  <a:lnTo>
                    <a:pt x="552" y="23"/>
                  </a:lnTo>
                  <a:lnTo>
                    <a:pt x="546" y="16"/>
                  </a:lnTo>
                  <a:lnTo>
                    <a:pt x="539" y="9"/>
                  </a:lnTo>
                  <a:lnTo>
                    <a:pt x="532" y="4"/>
                  </a:lnTo>
                  <a:lnTo>
                    <a:pt x="528" y="2"/>
                  </a:lnTo>
                  <a:lnTo>
                    <a:pt x="524" y="1"/>
                  </a:lnTo>
                  <a:lnTo>
                    <a:pt x="520" y="0"/>
                  </a:lnTo>
                  <a:lnTo>
                    <a:pt x="516" y="0"/>
                  </a:lnTo>
                  <a:lnTo>
                    <a:pt x="204" y="0"/>
                  </a:lnTo>
                  <a:lnTo>
                    <a:pt x="200" y="0"/>
                  </a:lnTo>
                  <a:lnTo>
                    <a:pt x="196" y="1"/>
                  </a:lnTo>
                  <a:lnTo>
                    <a:pt x="192" y="2"/>
                  </a:lnTo>
                  <a:lnTo>
                    <a:pt x="188" y="4"/>
                  </a:lnTo>
                  <a:lnTo>
                    <a:pt x="180" y="9"/>
                  </a:lnTo>
                  <a:lnTo>
                    <a:pt x="172" y="16"/>
                  </a:lnTo>
                  <a:lnTo>
                    <a:pt x="166" y="23"/>
                  </a:lnTo>
                  <a:lnTo>
                    <a:pt x="161" y="31"/>
                  </a:lnTo>
                  <a:lnTo>
                    <a:pt x="157" y="39"/>
                  </a:lnTo>
                  <a:lnTo>
                    <a:pt x="155" y="47"/>
                  </a:lnTo>
                  <a:lnTo>
                    <a:pt x="134" y="201"/>
                  </a:lnTo>
                  <a:lnTo>
                    <a:pt x="125" y="201"/>
                  </a:lnTo>
                  <a:lnTo>
                    <a:pt x="116" y="201"/>
                  </a:lnTo>
                  <a:lnTo>
                    <a:pt x="107" y="201"/>
                  </a:lnTo>
                  <a:lnTo>
                    <a:pt x="98" y="204"/>
                  </a:lnTo>
                  <a:lnTo>
                    <a:pt x="90" y="206"/>
                  </a:lnTo>
                  <a:lnTo>
                    <a:pt x="81" y="209"/>
                  </a:lnTo>
                  <a:lnTo>
                    <a:pt x="73" y="212"/>
                  </a:lnTo>
                  <a:lnTo>
                    <a:pt x="65" y="216"/>
                  </a:lnTo>
                  <a:lnTo>
                    <a:pt x="57" y="221"/>
                  </a:lnTo>
                  <a:lnTo>
                    <a:pt x="51" y="225"/>
                  </a:lnTo>
                  <a:lnTo>
                    <a:pt x="43" y="231"/>
                  </a:lnTo>
                  <a:lnTo>
                    <a:pt x="37" y="236"/>
                  </a:lnTo>
                  <a:lnTo>
                    <a:pt x="31" y="242"/>
                  </a:lnTo>
                  <a:lnTo>
                    <a:pt x="26" y="248"/>
                  </a:lnTo>
                  <a:lnTo>
                    <a:pt x="21" y="255"/>
                  </a:lnTo>
                  <a:lnTo>
                    <a:pt x="17" y="261"/>
                  </a:lnTo>
                  <a:lnTo>
                    <a:pt x="13" y="269"/>
                  </a:lnTo>
                  <a:lnTo>
                    <a:pt x="10" y="277"/>
                  </a:lnTo>
                  <a:lnTo>
                    <a:pt x="7" y="284"/>
                  </a:lnTo>
                  <a:lnTo>
                    <a:pt x="4" y="292"/>
                  </a:lnTo>
                  <a:lnTo>
                    <a:pt x="2" y="299"/>
                  </a:lnTo>
                  <a:lnTo>
                    <a:pt x="1" y="307"/>
                  </a:lnTo>
                  <a:lnTo>
                    <a:pt x="0" y="315"/>
                  </a:lnTo>
                  <a:lnTo>
                    <a:pt x="0" y="324"/>
                  </a:lnTo>
                  <a:lnTo>
                    <a:pt x="0" y="336"/>
                  </a:lnTo>
                  <a:lnTo>
                    <a:pt x="1" y="347"/>
                  </a:lnTo>
                  <a:lnTo>
                    <a:pt x="4" y="358"/>
                  </a:lnTo>
                  <a:lnTo>
                    <a:pt x="7" y="368"/>
                  </a:lnTo>
                  <a:lnTo>
                    <a:pt x="10" y="378"/>
                  </a:lnTo>
                  <a:lnTo>
                    <a:pt x="15" y="388"/>
                  </a:lnTo>
                  <a:lnTo>
                    <a:pt x="20" y="398"/>
                  </a:lnTo>
                  <a:lnTo>
                    <a:pt x="26" y="406"/>
                  </a:lnTo>
                  <a:lnTo>
                    <a:pt x="33" y="414"/>
                  </a:lnTo>
                  <a:lnTo>
                    <a:pt x="40" y="421"/>
                  </a:lnTo>
                  <a:lnTo>
                    <a:pt x="48" y="428"/>
                  </a:lnTo>
                  <a:lnTo>
                    <a:pt x="57" y="434"/>
                  </a:lnTo>
                  <a:lnTo>
                    <a:pt x="66" y="439"/>
                  </a:lnTo>
                  <a:lnTo>
                    <a:pt x="75" y="444"/>
                  </a:lnTo>
                  <a:lnTo>
                    <a:pt x="85" y="448"/>
                  </a:lnTo>
                  <a:lnTo>
                    <a:pt x="95" y="451"/>
                  </a:lnTo>
                  <a:lnTo>
                    <a:pt x="95" y="516"/>
                  </a:lnTo>
                  <a:lnTo>
                    <a:pt x="96" y="522"/>
                  </a:lnTo>
                  <a:lnTo>
                    <a:pt x="99" y="525"/>
                  </a:lnTo>
                  <a:lnTo>
                    <a:pt x="102" y="528"/>
                  </a:lnTo>
                  <a:lnTo>
                    <a:pt x="107" y="529"/>
                  </a:lnTo>
                  <a:lnTo>
                    <a:pt x="204" y="529"/>
                  </a:lnTo>
                  <a:lnTo>
                    <a:pt x="208" y="528"/>
                  </a:lnTo>
                  <a:lnTo>
                    <a:pt x="212" y="525"/>
                  </a:lnTo>
                  <a:lnTo>
                    <a:pt x="214" y="522"/>
                  </a:lnTo>
                  <a:lnTo>
                    <a:pt x="215" y="516"/>
                  </a:lnTo>
                  <a:lnTo>
                    <a:pt x="215" y="456"/>
                  </a:lnTo>
                  <a:lnTo>
                    <a:pt x="264" y="456"/>
                  </a:lnTo>
                  <a:lnTo>
                    <a:pt x="264" y="468"/>
                  </a:lnTo>
                  <a:lnTo>
                    <a:pt x="265" y="473"/>
                  </a:lnTo>
                  <a:lnTo>
                    <a:pt x="267" y="477"/>
                  </a:lnTo>
                  <a:lnTo>
                    <a:pt x="271" y="479"/>
                  </a:lnTo>
                  <a:lnTo>
                    <a:pt x="275" y="480"/>
                  </a:lnTo>
                  <a:lnTo>
                    <a:pt x="444" y="480"/>
                  </a:lnTo>
                  <a:lnTo>
                    <a:pt x="449" y="479"/>
                  </a:lnTo>
                  <a:lnTo>
                    <a:pt x="452" y="477"/>
                  </a:lnTo>
                  <a:lnTo>
                    <a:pt x="455" y="473"/>
                  </a:lnTo>
                  <a:lnTo>
                    <a:pt x="456" y="468"/>
                  </a:lnTo>
                  <a:lnTo>
                    <a:pt x="456" y="456"/>
                  </a:lnTo>
                  <a:lnTo>
                    <a:pt x="504" y="456"/>
                  </a:lnTo>
                  <a:lnTo>
                    <a:pt x="504" y="516"/>
                  </a:lnTo>
                  <a:lnTo>
                    <a:pt x="505" y="522"/>
                  </a:lnTo>
                  <a:lnTo>
                    <a:pt x="508" y="525"/>
                  </a:lnTo>
                  <a:lnTo>
                    <a:pt x="511" y="528"/>
                  </a:lnTo>
                  <a:lnTo>
                    <a:pt x="516" y="529"/>
                  </a:lnTo>
                  <a:lnTo>
                    <a:pt x="611" y="529"/>
                  </a:lnTo>
                  <a:lnTo>
                    <a:pt x="616" y="528"/>
                  </a:lnTo>
                  <a:lnTo>
                    <a:pt x="621" y="525"/>
                  </a:lnTo>
                  <a:lnTo>
                    <a:pt x="623" y="522"/>
                  </a:lnTo>
                  <a:lnTo>
                    <a:pt x="624" y="516"/>
                  </a:lnTo>
                  <a:lnTo>
                    <a:pt x="624" y="451"/>
                  </a:lnTo>
                  <a:lnTo>
                    <a:pt x="634" y="448"/>
                  </a:lnTo>
                  <a:lnTo>
                    <a:pt x="644" y="444"/>
                  </a:lnTo>
                  <a:lnTo>
                    <a:pt x="653" y="439"/>
                  </a:lnTo>
                  <a:lnTo>
                    <a:pt x="662" y="434"/>
                  </a:lnTo>
                  <a:lnTo>
                    <a:pt x="671" y="428"/>
                  </a:lnTo>
                  <a:lnTo>
                    <a:pt x="678" y="421"/>
                  </a:lnTo>
                  <a:lnTo>
                    <a:pt x="687" y="414"/>
                  </a:lnTo>
                  <a:lnTo>
                    <a:pt x="693" y="406"/>
                  </a:lnTo>
                  <a:lnTo>
                    <a:pt x="699" y="398"/>
                  </a:lnTo>
                  <a:lnTo>
                    <a:pt x="704" y="388"/>
                  </a:lnTo>
                  <a:lnTo>
                    <a:pt x="709" y="378"/>
                  </a:lnTo>
                  <a:lnTo>
                    <a:pt x="713" y="368"/>
                  </a:lnTo>
                  <a:lnTo>
                    <a:pt x="716" y="358"/>
                  </a:lnTo>
                  <a:lnTo>
                    <a:pt x="718" y="347"/>
                  </a:lnTo>
                  <a:lnTo>
                    <a:pt x="719" y="336"/>
                  </a:lnTo>
                  <a:lnTo>
                    <a:pt x="720" y="324"/>
                  </a:lnTo>
                  <a:lnTo>
                    <a:pt x="719" y="315"/>
                  </a:lnTo>
                  <a:lnTo>
                    <a:pt x="719" y="307"/>
                  </a:lnTo>
                  <a:lnTo>
                    <a:pt x="717" y="299"/>
                  </a:lnTo>
                  <a:lnTo>
                    <a:pt x="715" y="292"/>
                  </a:lnTo>
                  <a:lnTo>
                    <a:pt x="713" y="284"/>
                  </a:lnTo>
                  <a:lnTo>
                    <a:pt x="710" y="277"/>
                  </a:lnTo>
                  <a:lnTo>
                    <a:pt x="706" y="269"/>
                  </a:lnTo>
                  <a:lnTo>
                    <a:pt x="702" y="261"/>
                  </a:lnTo>
                  <a:lnTo>
                    <a:pt x="698" y="255"/>
                  </a:lnTo>
                  <a:lnTo>
                    <a:pt x="693" y="248"/>
                  </a:lnTo>
                  <a:lnTo>
                    <a:pt x="688" y="242"/>
                  </a:lnTo>
                  <a:lnTo>
                    <a:pt x="682" y="236"/>
                  </a:lnTo>
                  <a:lnTo>
                    <a:pt x="675" y="231"/>
                  </a:lnTo>
                  <a:lnTo>
                    <a:pt x="669" y="225"/>
                  </a:lnTo>
                  <a:lnTo>
                    <a:pt x="662" y="221"/>
                  </a:lnTo>
                  <a:lnTo>
                    <a:pt x="655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804"/>
            <p:cNvSpPr>
              <a:spLocks/>
            </p:cNvSpPr>
            <p:nvPr/>
          </p:nvSpPr>
          <p:spPr bwMode="auto">
            <a:xfrm>
              <a:off x="1030288" y="5541963"/>
              <a:ext cx="9525" cy="7938"/>
            </a:xfrm>
            <a:custGeom>
              <a:avLst/>
              <a:gdLst>
                <a:gd name="T0" fmla="*/ 12 w 25"/>
                <a:gd name="T1" fmla="*/ 0 h 24"/>
                <a:gd name="T2" fmla="*/ 8 w 25"/>
                <a:gd name="T3" fmla="*/ 1 h 24"/>
                <a:gd name="T4" fmla="*/ 4 w 25"/>
                <a:gd name="T5" fmla="*/ 3 h 24"/>
                <a:gd name="T6" fmla="*/ 1 w 25"/>
                <a:gd name="T7" fmla="*/ 7 h 24"/>
                <a:gd name="T8" fmla="*/ 0 w 25"/>
                <a:gd name="T9" fmla="*/ 12 h 24"/>
                <a:gd name="T10" fmla="*/ 1 w 25"/>
                <a:gd name="T11" fmla="*/ 17 h 24"/>
                <a:gd name="T12" fmla="*/ 4 w 25"/>
                <a:gd name="T13" fmla="*/ 21 h 24"/>
                <a:gd name="T14" fmla="*/ 8 w 25"/>
                <a:gd name="T15" fmla="*/ 23 h 24"/>
                <a:gd name="T16" fmla="*/ 12 w 25"/>
                <a:gd name="T17" fmla="*/ 24 h 24"/>
                <a:gd name="T18" fmla="*/ 17 w 25"/>
                <a:gd name="T19" fmla="*/ 23 h 24"/>
                <a:gd name="T20" fmla="*/ 22 w 25"/>
                <a:gd name="T21" fmla="*/ 21 h 24"/>
                <a:gd name="T22" fmla="*/ 24 w 25"/>
                <a:gd name="T23" fmla="*/ 17 h 24"/>
                <a:gd name="T24" fmla="*/ 25 w 25"/>
                <a:gd name="T25" fmla="*/ 12 h 24"/>
                <a:gd name="T26" fmla="*/ 24 w 25"/>
                <a:gd name="T27" fmla="*/ 7 h 24"/>
                <a:gd name="T28" fmla="*/ 22 w 25"/>
                <a:gd name="T29" fmla="*/ 3 h 24"/>
                <a:gd name="T30" fmla="*/ 17 w 25"/>
                <a:gd name="T31" fmla="*/ 1 h 24"/>
                <a:gd name="T32" fmla="*/ 12 w 2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3"/>
                  </a:lnTo>
                  <a:lnTo>
                    <a:pt x="12" y="24"/>
                  </a:lnTo>
                  <a:lnTo>
                    <a:pt x="17" y="23"/>
                  </a:lnTo>
                  <a:lnTo>
                    <a:pt x="22" y="21"/>
                  </a:lnTo>
                  <a:lnTo>
                    <a:pt x="24" y="17"/>
                  </a:lnTo>
                  <a:lnTo>
                    <a:pt x="25" y="12"/>
                  </a:lnTo>
                  <a:lnTo>
                    <a:pt x="24" y="7"/>
                  </a:lnTo>
                  <a:lnTo>
                    <a:pt x="22" y="3"/>
                  </a:lnTo>
                  <a:lnTo>
                    <a:pt x="17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 2805"/>
          <p:cNvSpPr>
            <a:spLocks noEditPoints="1"/>
          </p:cNvSpPr>
          <p:nvPr/>
        </p:nvSpPr>
        <p:spPr bwMode="auto">
          <a:xfrm>
            <a:off x="8302048" y="3487929"/>
            <a:ext cx="285750" cy="287338"/>
          </a:xfrm>
          <a:custGeom>
            <a:avLst/>
            <a:gdLst>
              <a:gd name="T0" fmla="*/ 569 w 721"/>
              <a:gd name="T1" fmla="*/ 480 h 722"/>
              <a:gd name="T2" fmla="*/ 148 w 721"/>
              <a:gd name="T3" fmla="*/ 478 h 722"/>
              <a:gd name="T4" fmla="*/ 146 w 721"/>
              <a:gd name="T5" fmla="*/ 176 h 722"/>
              <a:gd name="T6" fmla="*/ 565 w 721"/>
              <a:gd name="T7" fmla="*/ 169 h 722"/>
              <a:gd name="T8" fmla="*/ 577 w 721"/>
              <a:gd name="T9" fmla="*/ 181 h 722"/>
              <a:gd name="T10" fmla="*/ 440 w 721"/>
              <a:gd name="T11" fmla="*/ 576 h 722"/>
              <a:gd name="T12" fmla="*/ 434 w 721"/>
              <a:gd name="T13" fmla="*/ 561 h 722"/>
              <a:gd name="T14" fmla="*/ 517 w 721"/>
              <a:gd name="T15" fmla="*/ 553 h 722"/>
              <a:gd name="T16" fmla="*/ 529 w 721"/>
              <a:gd name="T17" fmla="*/ 565 h 722"/>
              <a:gd name="T18" fmla="*/ 517 w 721"/>
              <a:gd name="T19" fmla="*/ 577 h 722"/>
              <a:gd name="T20" fmla="*/ 529 w 721"/>
              <a:gd name="T21" fmla="*/ 673 h 722"/>
              <a:gd name="T22" fmla="*/ 201 w 721"/>
              <a:gd name="T23" fmla="*/ 576 h 722"/>
              <a:gd name="T24" fmla="*/ 193 w 721"/>
              <a:gd name="T25" fmla="*/ 561 h 722"/>
              <a:gd name="T26" fmla="*/ 277 w 721"/>
              <a:gd name="T27" fmla="*/ 553 h 722"/>
              <a:gd name="T28" fmla="*/ 289 w 721"/>
              <a:gd name="T29" fmla="*/ 565 h 722"/>
              <a:gd name="T30" fmla="*/ 277 w 721"/>
              <a:gd name="T31" fmla="*/ 577 h 722"/>
              <a:gd name="T32" fmla="*/ 241 w 721"/>
              <a:gd name="T33" fmla="*/ 673 h 722"/>
              <a:gd name="T34" fmla="*/ 244 w 721"/>
              <a:gd name="T35" fmla="*/ 52 h 722"/>
              <a:gd name="T36" fmla="*/ 474 w 721"/>
              <a:gd name="T37" fmla="*/ 50 h 722"/>
              <a:gd name="T38" fmla="*/ 481 w 721"/>
              <a:gd name="T39" fmla="*/ 132 h 722"/>
              <a:gd name="T40" fmla="*/ 469 w 721"/>
              <a:gd name="T41" fmla="*/ 145 h 722"/>
              <a:gd name="T42" fmla="*/ 241 w 721"/>
              <a:gd name="T43" fmla="*/ 137 h 722"/>
              <a:gd name="T44" fmla="*/ 638 w 721"/>
              <a:gd name="T45" fmla="*/ 193 h 722"/>
              <a:gd name="T46" fmla="*/ 599 w 721"/>
              <a:gd name="T47" fmla="*/ 97 h 722"/>
              <a:gd name="T48" fmla="*/ 581 w 721"/>
              <a:gd name="T49" fmla="*/ 54 h 722"/>
              <a:gd name="T50" fmla="*/ 547 w 721"/>
              <a:gd name="T51" fmla="*/ 22 h 722"/>
              <a:gd name="T52" fmla="*/ 504 w 721"/>
              <a:gd name="T53" fmla="*/ 3 h 722"/>
              <a:gd name="T54" fmla="*/ 229 w 721"/>
              <a:gd name="T55" fmla="*/ 1 h 722"/>
              <a:gd name="T56" fmla="*/ 184 w 721"/>
              <a:gd name="T57" fmla="*/ 16 h 722"/>
              <a:gd name="T58" fmla="*/ 149 w 721"/>
              <a:gd name="T59" fmla="*/ 45 h 722"/>
              <a:gd name="T60" fmla="*/ 126 w 721"/>
              <a:gd name="T61" fmla="*/ 86 h 722"/>
              <a:gd name="T62" fmla="*/ 120 w 721"/>
              <a:gd name="T63" fmla="*/ 193 h 722"/>
              <a:gd name="T64" fmla="*/ 4 w 721"/>
              <a:gd name="T65" fmla="*/ 196 h 722"/>
              <a:gd name="T66" fmla="*/ 1 w 721"/>
              <a:gd name="T67" fmla="*/ 426 h 722"/>
              <a:gd name="T68" fmla="*/ 85 w 721"/>
              <a:gd name="T69" fmla="*/ 433 h 722"/>
              <a:gd name="T70" fmla="*/ 97 w 721"/>
              <a:gd name="T71" fmla="*/ 421 h 722"/>
              <a:gd name="T72" fmla="*/ 121 w 721"/>
              <a:gd name="T73" fmla="*/ 634 h 722"/>
              <a:gd name="T74" fmla="*/ 144 w 721"/>
              <a:gd name="T75" fmla="*/ 665 h 722"/>
              <a:gd name="T76" fmla="*/ 169 w 721"/>
              <a:gd name="T77" fmla="*/ 709 h 722"/>
              <a:gd name="T78" fmla="*/ 180 w 721"/>
              <a:gd name="T79" fmla="*/ 722 h 722"/>
              <a:gd name="T80" fmla="*/ 264 w 721"/>
              <a:gd name="T81" fmla="*/ 715 h 722"/>
              <a:gd name="T82" fmla="*/ 457 w 721"/>
              <a:gd name="T83" fmla="*/ 709 h 722"/>
              <a:gd name="T84" fmla="*/ 469 w 721"/>
              <a:gd name="T85" fmla="*/ 722 h 722"/>
              <a:gd name="T86" fmla="*/ 552 w 721"/>
              <a:gd name="T87" fmla="*/ 715 h 722"/>
              <a:gd name="T88" fmla="*/ 570 w 721"/>
              <a:gd name="T89" fmla="*/ 669 h 722"/>
              <a:gd name="T90" fmla="*/ 597 w 721"/>
              <a:gd name="T91" fmla="*/ 642 h 722"/>
              <a:gd name="T92" fmla="*/ 625 w 721"/>
              <a:gd name="T93" fmla="*/ 217 h 722"/>
              <a:gd name="T94" fmla="*/ 632 w 721"/>
              <a:gd name="T95" fmla="*/ 432 h 722"/>
              <a:gd name="T96" fmla="*/ 718 w 721"/>
              <a:gd name="T97" fmla="*/ 430 h 722"/>
              <a:gd name="T98" fmla="*/ 720 w 721"/>
              <a:gd name="T99" fmla="*/ 200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21" h="722">
                <a:moveTo>
                  <a:pt x="577" y="469"/>
                </a:moveTo>
                <a:lnTo>
                  <a:pt x="577" y="474"/>
                </a:lnTo>
                <a:lnTo>
                  <a:pt x="574" y="478"/>
                </a:lnTo>
                <a:lnTo>
                  <a:pt x="569" y="480"/>
                </a:lnTo>
                <a:lnTo>
                  <a:pt x="565" y="481"/>
                </a:lnTo>
                <a:lnTo>
                  <a:pt x="157" y="481"/>
                </a:lnTo>
                <a:lnTo>
                  <a:pt x="152" y="480"/>
                </a:lnTo>
                <a:lnTo>
                  <a:pt x="148" y="478"/>
                </a:lnTo>
                <a:lnTo>
                  <a:pt x="146" y="474"/>
                </a:lnTo>
                <a:lnTo>
                  <a:pt x="145" y="469"/>
                </a:lnTo>
                <a:lnTo>
                  <a:pt x="145" y="181"/>
                </a:lnTo>
                <a:lnTo>
                  <a:pt x="146" y="176"/>
                </a:lnTo>
                <a:lnTo>
                  <a:pt x="148" y="173"/>
                </a:lnTo>
                <a:lnTo>
                  <a:pt x="152" y="170"/>
                </a:lnTo>
                <a:lnTo>
                  <a:pt x="157" y="169"/>
                </a:lnTo>
                <a:lnTo>
                  <a:pt x="565" y="169"/>
                </a:lnTo>
                <a:lnTo>
                  <a:pt x="569" y="170"/>
                </a:lnTo>
                <a:lnTo>
                  <a:pt x="574" y="173"/>
                </a:lnTo>
                <a:lnTo>
                  <a:pt x="577" y="176"/>
                </a:lnTo>
                <a:lnTo>
                  <a:pt x="577" y="181"/>
                </a:lnTo>
                <a:lnTo>
                  <a:pt x="577" y="469"/>
                </a:lnTo>
                <a:close/>
                <a:moveTo>
                  <a:pt x="517" y="577"/>
                </a:moveTo>
                <a:lnTo>
                  <a:pt x="444" y="577"/>
                </a:lnTo>
                <a:lnTo>
                  <a:pt x="440" y="576"/>
                </a:lnTo>
                <a:lnTo>
                  <a:pt x="436" y="573"/>
                </a:lnTo>
                <a:lnTo>
                  <a:pt x="434" y="570"/>
                </a:lnTo>
                <a:lnTo>
                  <a:pt x="433" y="565"/>
                </a:lnTo>
                <a:lnTo>
                  <a:pt x="434" y="561"/>
                </a:lnTo>
                <a:lnTo>
                  <a:pt x="436" y="557"/>
                </a:lnTo>
                <a:lnTo>
                  <a:pt x="440" y="554"/>
                </a:lnTo>
                <a:lnTo>
                  <a:pt x="444" y="553"/>
                </a:lnTo>
                <a:lnTo>
                  <a:pt x="517" y="553"/>
                </a:lnTo>
                <a:lnTo>
                  <a:pt x="522" y="554"/>
                </a:lnTo>
                <a:lnTo>
                  <a:pt x="526" y="557"/>
                </a:lnTo>
                <a:lnTo>
                  <a:pt x="528" y="561"/>
                </a:lnTo>
                <a:lnTo>
                  <a:pt x="529" y="565"/>
                </a:lnTo>
                <a:lnTo>
                  <a:pt x="528" y="570"/>
                </a:lnTo>
                <a:lnTo>
                  <a:pt x="526" y="573"/>
                </a:lnTo>
                <a:lnTo>
                  <a:pt x="522" y="576"/>
                </a:lnTo>
                <a:lnTo>
                  <a:pt x="517" y="577"/>
                </a:lnTo>
                <a:close/>
                <a:moveTo>
                  <a:pt x="529" y="697"/>
                </a:moveTo>
                <a:lnTo>
                  <a:pt x="481" y="697"/>
                </a:lnTo>
                <a:lnTo>
                  <a:pt x="481" y="673"/>
                </a:lnTo>
                <a:lnTo>
                  <a:pt x="529" y="673"/>
                </a:lnTo>
                <a:lnTo>
                  <a:pt x="529" y="697"/>
                </a:lnTo>
                <a:close/>
                <a:moveTo>
                  <a:pt x="277" y="577"/>
                </a:moveTo>
                <a:lnTo>
                  <a:pt x="205" y="577"/>
                </a:lnTo>
                <a:lnTo>
                  <a:pt x="201" y="576"/>
                </a:lnTo>
                <a:lnTo>
                  <a:pt x="197" y="573"/>
                </a:lnTo>
                <a:lnTo>
                  <a:pt x="193" y="570"/>
                </a:lnTo>
                <a:lnTo>
                  <a:pt x="192" y="565"/>
                </a:lnTo>
                <a:lnTo>
                  <a:pt x="193" y="561"/>
                </a:lnTo>
                <a:lnTo>
                  <a:pt x="197" y="557"/>
                </a:lnTo>
                <a:lnTo>
                  <a:pt x="201" y="554"/>
                </a:lnTo>
                <a:lnTo>
                  <a:pt x="205" y="553"/>
                </a:lnTo>
                <a:lnTo>
                  <a:pt x="277" y="553"/>
                </a:lnTo>
                <a:lnTo>
                  <a:pt x="282" y="554"/>
                </a:lnTo>
                <a:lnTo>
                  <a:pt x="285" y="557"/>
                </a:lnTo>
                <a:lnTo>
                  <a:pt x="288" y="561"/>
                </a:lnTo>
                <a:lnTo>
                  <a:pt x="289" y="565"/>
                </a:lnTo>
                <a:lnTo>
                  <a:pt x="288" y="570"/>
                </a:lnTo>
                <a:lnTo>
                  <a:pt x="285" y="573"/>
                </a:lnTo>
                <a:lnTo>
                  <a:pt x="282" y="576"/>
                </a:lnTo>
                <a:lnTo>
                  <a:pt x="277" y="577"/>
                </a:lnTo>
                <a:close/>
                <a:moveTo>
                  <a:pt x="241" y="697"/>
                </a:moveTo>
                <a:lnTo>
                  <a:pt x="192" y="697"/>
                </a:lnTo>
                <a:lnTo>
                  <a:pt x="192" y="673"/>
                </a:lnTo>
                <a:lnTo>
                  <a:pt x="241" y="673"/>
                </a:lnTo>
                <a:lnTo>
                  <a:pt x="241" y="697"/>
                </a:lnTo>
                <a:close/>
                <a:moveTo>
                  <a:pt x="241" y="61"/>
                </a:moveTo>
                <a:lnTo>
                  <a:pt x="241" y="56"/>
                </a:lnTo>
                <a:lnTo>
                  <a:pt x="244" y="52"/>
                </a:lnTo>
                <a:lnTo>
                  <a:pt x="248" y="50"/>
                </a:lnTo>
                <a:lnTo>
                  <a:pt x="252" y="49"/>
                </a:lnTo>
                <a:lnTo>
                  <a:pt x="469" y="49"/>
                </a:lnTo>
                <a:lnTo>
                  <a:pt x="474" y="50"/>
                </a:lnTo>
                <a:lnTo>
                  <a:pt x="477" y="52"/>
                </a:lnTo>
                <a:lnTo>
                  <a:pt x="480" y="56"/>
                </a:lnTo>
                <a:lnTo>
                  <a:pt x="481" y="61"/>
                </a:lnTo>
                <a:lnTo>
                  <a:pt x="481" y="132"/>
                </a:lnTo>
                <a:lnTo>
                  <a:pt x="480" y="137"/>
                </a:lnTo>
                <a:lnTo>
                  <a:pt x="477" y="141"/>
                </a:lnTo>
                <a:lnTo>
                  <a:pt x="474" y="144"/>
                </a:lnTo>
                <a:lnTo>
                  <a:pt x="469" y="145"/>
                </a:lnTo>
                <a:lnTo>
                  <a:pt x="252" y="145"/>
                </a:lnTo>
                <a:lnTo>
                  <a:pt x="248" y="144"/>
                </a:lnTo>
                <a:lnTo>
                  <a:pt x="244" y="141"/>
                </a:lnTo>
                <a:lnTo>
                  <a:pt x="241" y="137"/>
                </a:lnTo>
                <a:lnTo>
                  <a:pt x="241" y="132"/>
                </a:lnTo>
                <a:lnTo>
                  <a:pt x="241" y="61"/>
                </a:lnTo>
                <a:close/>
                <a:moveTo>
                  <a:pt x="710" y="193"/>
                </a:moveTo>
                <a:lnTo>
                  <a:pt x="638" y="193"/>
                </a:lnTo>
                <a:lnTo>
                  <a:pt x="601" y="193"/>
                </a:lnTo>
                <a:lnTo>
                  <a:pt x="601" y="121"/>
                </a:lnTo>
                <a:lnTo>
                  <a:pt x="601" y="109"/>
                </a:lnTo>
                <a:lnTo>
                  <a:pt x="599" y="97"/>
                </a:lnTo>
                <a:lnTo>
                  <a:pt x="596" y="86"/>
                </a:lnTo>
                <a:lnTo>
                  <a:pt x="592" y="74"/>
                </a:lnTo>
                <a:lnTo>
                  <a:pt x="587" y="64"/>
                </a:lnTo>
                <a:lnTo>
                  <a:pt x="581" y="54"/>
                </a:lnTo>
                <a:lnTo>
                  <a:pt x="574" y="45"/>
                </a:lnTo>
                <a:lnTo>
                  <a:pt x="565" y="37"/>
                </a:lnTo>
                <a:lnTo>
                  <a:pt x="557" y="29"/>
                </a:lnTo>
                <a:lnTo>
                  <a:pt x="547" y="22"/>
                </a:lnTo>
                <a:lnTo>
                  <a:pt x="538" y="16"/>
                </a:lnTo>
                <a:lnTo>
                  <a:pt x="527" y="10"/>
                </a:lnTo>
                <a:lnTo>
                  <a:pt x="517" y="6"/>
                </a:lnTo>
                <a:lnTo>
                  <a:pt x="504" y="3"/>
                </a:lnTo>
                <a:lnTo>
                  <a:pt x="493" y="1"/>
                </a:lnTo>
                <a:lnTo>
                  <a:pt x="481" y="0"/>
                </a:lnTo>
                <a:lnTo>
                  <a:pt x="241" y="0"/>
                </a:lnTo>
                <a:lnTo>
                  <a:pt x="229" y="1"/>
                </a:lnTo>
                <a:lnTo>
                  <a:pt x="217" y="3"/>
                </a:lnTo>
                <a:lnTo>
                  <a:pt x="206" y="6"/>
                </a:lnTo>
                <a:lnTo>
                  <a:pt x="194" y="10"/>
                </a:lnTo>
                <a:lnTo>
                  <a:pt x="184" y="16"/>
                </a:lnTo>
                <a:lnTo>
                  <a:pt x="174" y="22"/>
                </a:lnTo>
                <a:lnTo>
                  <a:pt x="165" y="29"/>
                </a:lnTo>
                <a:lnTo>
                  <a:pt x="156" y="37"/>
                </a:lnTo>
                <a:lnTo>
                  <a:pt x="149" y="45"/>
                </a:lnTo>
                <a:lnTo>
                  <a:pt x="142" y="54"/>
                </a:lnTo>
                <a:lnTo>
                  <a:pt x="136" y="64"/>
                </a:lnTo>
                <a:lnTo>
                  <a:pt x="130" y="74"/>
                </a:lnTo>
                <a:lnTo>
                  <a:pt x="126" y="86"/>
                </a:lnTo>
                <a:lnTo>
                  <a:pt x="123" y="97"/>
                </a:lnTo>
                <a:lnTo>
                  <a:pt x="121" y="109"/>
                </a:lnTo>
                <a:lnTo>
                  <a:pt x="120" y="121"/>
                </a:lnTo>
                <a:lnTo>
                  <a:pt x="120" y="193"/>
                </a:lnTo>
                <a:lnTo>
                  <a:pt x="85" y="193"/>
                </a:lnTo>
                <a:lnTo>
                  <a:pt x="13" y="193"/>
                </a:lnTo>
                <a:lnTo>
                  <a:pt x="8" y="194"/>
                </a:lnTo>
                <a:lnTo>
                  <a:pt x="4" y="196"/>
                </a:lnTo>
                <a:lnTo>
                  <a:pt x="1" y="200"/>
                </a:lnTo>
                <a:lnTo>
                  <a:pt x="0" y="204"/>
                </a:lnTo>
                <a:lnTo>
                  <a:pt x="0" y="421"/>
                </a:lnTo>
                <a:lnTo>
                  <a:pt x="1" y="426"/>
                </a:lnTo>
                <a:lnTo>
                  <a:pt x="4" y="430"/>
                </a:lnTo>
                <a:lnTo>
                  <a:pt x="8" y="432"/>
                </a:lnTo>
                <a:lnTo>
                  <a:pt x="13" y="433"/>
                </a:lnTo>
                <a:lnTo>
                  <a:pt x="85" y="433"/>
                </a:lnTo>
                <a:lnTo>
                  <a:pt x="90" y="432"/>
                </a:lnTo>
                <a:lnTo>
                  <a:pt x="93" y="430"/>
                </a:lnTo>
                <a:lnTo>
                  <a:pt x="96" y="426"/>
                </a:lnTo>
                <a:lnTo>
                  <a:pt x="97" y="421"/>
                </a:lnTo>
                <a:lnTo>
                  <a:pt x="97" y="217"/>
                </a:lnTo>
                <a:lnTo>
                  <a:pt x="120" y="217"/>
                </a:lnTo>
                <a:lnTo>
                  <a:pt x="120" y="625"/>
                </a:lnTo>
                <a:lnTo>
                  <a:pt x="121" y="634"/>
                </a:lnTo>
                <a:lnTo>
                  <a:pt x="125" y="642"/>
                </a:lnTo>
                <a:lnTo>
                  <a:pt x="129" y="651"/>
                </a:lnTo>
                <a:lnTo>
                  <a:pt x="136" y="658"/>
                </a:lnTo>
                <a:lnTo>
                  <a:pt x="144" y="665"/>
                </a:lnTo>
                <a:lnTo>
                  <a:pt x="152" y="669"/>
                </a:lnTo>
                <a:lnTo>
                  <a:pt x="160" y="672"/>
                </a:lnTo>
                <a:lnTo>
                  <a:pt x="169" y="673"/>
                </a:lnTo>
                <a:lnTo>
                  <a:pt x="169" y="709"/>
                </a:lnTo>
                <a:lnTo>
                  <a:pt x="170" y="715"/>
                </a:lnTo>
                <a:lnTo>
                  <a:pt x="172" y="718"/>
                </a:lnTo>
                <a:lnTo>
                  <a:pt x="176" y="721"/>
                </a:lnTo>
                <a:lnTo>
                  <a:pt x="180" y="722"/>
                </a:lnTo>
                <a:lnTo>
                  <a:pt x="252" y="722"/>
                </a:lnTo>
                <a:lnTo>
                  <a:pt x="257" y="721"/>
                </a:lnTo>
                <a:lnTo>
                  <a:pt x="262" y="718"/>
                </a:lnTo>
                <a:lnTo>
                  <a:pt x="264" y="715"/>
                </a:lnTo>
                <a:lnTo>
                  <a:pt x="265" y="709"/>
                </a:lnTo>
                <a:lnTo>
                  <a:pt x="265" y="673"/>
                </a:lnTo>
                <a:lnTo>
                  <a:pt x="457" y="673"/>
                </a:lnTo>
                <a:lnTo>
                  <a:pt x="457" y="709"/>
                </a:lnTo>
                <a:lnTo>
                  <a:pt x="458" y="715"/>
                </a:lnTo>
                <a:lnTo>
                  <a:pt x="461" y="718"/>
                </a:lnTo>
                <a:lnTo>
                  <a:pt x="465" y="721"/>
                </a:lnTo>
                <a:lnTo>
                  <a:pt x="469" y="722"/>
                </a:lnTo>
                <a:lnTo>
                  <a:pt x="541" y="722"/>
                </a:lnTo>
                <a:lnTo>
                  <a:pt x="546" y="721"/>
                </a:lnTo>
                <a:lnTo>
                  <a:pt x="549" y="718"/>
                </a:lnTo>
                <a:lnTo>
                  <a:pt x="552" y="715"/>
                </a:lnTo>
                <a:lnTo>
                  <a:pt x="553" y="709"/>
                </a:lnTo>
                <a:lnTo>
                  <a:pt x="553" y="673"/>
                </a:lnTo>
                <a:lnTo>
                  <a:pt x="561" y="672"/>
                </a:lnTo>
                <a:lnTo>
                  <a:pt x="570" y="669"/>
                </a:lnTo>
                <a:lnTo>
                  <a:pt x="579" y="665"/>
                </a:lnTo>
                <a:lnTo>
                  <a:pt x="586" y="658"/>
                </a:lnTo>
                <a:lnTo>
                  <a:pt x="592" y="651"/>
                </a:lnTo>
                <a:lnTo>
                  <a:pt x="597" y="642"/>
                </a:lnTo>
                <a:lnTo>
                  <a:pt x="600" y="634"/>
                </a:lnTo>
                <a:lnTo>
                  <a:pt x="601" y="625"/>
                </a:lnTo>
                <a:lnTo>
                  <a:pt x="601" y="217"/>
                </a:lnTo>
                <a:lnTo>
                  <a:pt x="625" y="217"/>
                </a:lnTo>
                <a:lnTo>
                  <a:pt x="625" y="421"/>
                </a:lnTo>
                <a:lnTo>
                  <a:pt x="626" y="426"/>
                </a:lnTo>
                <a:lnTo>
                  <a:pt x="628" y="430"/>
                </a:lnTo>
                <a:lnTo>
                  <a:pt x="632" y="432"/>
                </a:lnTo>
                <a:lnTo>
                  <a:pt x="638" y="433"/>
                </a:lnTo>
                <a:lnTo>
                  <a:pt x="710" y="433"/>
                </a:lnTo>
                <a:lnTo>
                  <a:pt x="714" y="432"/>
                </a:lnTo>
                <a:lnTo>
                  <a:pt x="718" y="430"/>
                </a:lnTo>
                <a:lnTo>
                  <a:pt x="720" y="426"/>
                </a:lnTo>
                <a:lnTo>
                  <a:pt x="721" y="421"/>
                </a:lnTo>
                <a:lnTo>
                  <a:pt x="721" y="204"/>
                </a:lnTo>
                <a:lnTo>
                  <a:pt x="720" y="200"/>
                </a:lnTo>
                <a:lnTo>
                  <a:pt x="718" y="196"/>
                </a:lnTo>
                <a:lnTo>
                  <a:pt x="714" y="194"/>
                </a:lnTo>
                <a:lnTo>
                  <a:pt x="710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0471402" y="3487929"/>
            <a:ext cx="238125" cy="287338"/>
            <a:chOff x="5505450" y="5364163"/>
            <a:chExt cx="238125" cy="287338"/>
          </a:xfrm>
          <a:solidFill>
            <a:schemeClr val="bg1"/>
          </a:solidFill>
        </p:grpSpPr>
        <p:sp>
          <p:nvSpPr>
            <p:cNvPr id="40" name="Freeform 2822"/>
            <p:cNvSpPr>
              <a:spLocks noEditPoints="1"/>
            </p:cNvSpPr>
            <p:nvPr/>
          </p:nvSpPr>
          <p:spPr bwMode="auto">
            <a:xfrm>
              <a:off x="5505450" y="5392738"/>
              <a:ext cx="238125" cy="258763"/>
            </a:xfrm>
            <a:custGeom>
              <a:avLst/>
              <a:gdLst>
                <a:gd name="T0" fmla="*/ 300 w 601"/>
                <a:gd name="T1" fmla="*/ 541 h 650"/>
                <a:gd name="T2" fmla="*/ 96 w 601"/>
                <a:gd name="T3" fmla="*/ 376 h 650"/>
                <a:gd name="T4" fmla="*/ 81 w 601"/>
                <a:gd name="T5" fmla="*/ 368 h 650"/>
                <a:gd name="T6" fmla="*/ 90 w 601"/>
                <a:gd name="T7" fmla="*/ 354 h 650"/>
                <a:gd name="T8" fmla="*/ 146 w 601"/>
                <a:gd name="T9" fmla="*/ 119 h 650"/>
                <a:gd name="T10" fmla="*/ 180 w 601"/>
                <a:gd name="T11" fmla="*/ 97 h 650"/>
                <a:gd name="T12" fmla="*/ 449 w 601"/>
                <a:gd name="T13" fmla="*/ 113 h 650"/>
                <a:gd name="T14" fmla="*/ 312 w 601"/>
                <a:gd name="T15" fmla="*/ 293 h 650"/>
                <a:gd name="T16" fmla="*/ 511 w 601"/>
                <a:gd name="T17" fmla="*/ 372 h 650"/>
                <a:gd name="T18" fmla="*/ 312 w 601"/>
                <a:gd name="T19" fmla="*/ 317 h 650"/>
                <a:gd name="T20" fmla="*/ 387 w 601"/>
                <a:gd name="T21" fmla="*/ 625 h 650"/>
                <a:gd name="T22" fmla="*/ 222 w 601"/>
                <a:gd name="T23" fmla="*/ 625 h 650"/>
                <a:gd name="T24" fmla="*/ 577 w 601"/>
                <a:gd name="T25" fmla="*/ 597 h 650"/>
                <a:gd name="T26" fmla="*/ 566 w 601"/>
                <a:gd name="T27" fmla="*/ 621 h 650"/>
                <a:gd name="T28" fmla="*/ 540 w 601"/>
                <a:gd name="T29" fmla="*/ 621 h 650"/>
                <a:gd name="T30" fmla="*/ 528 w 601"/>
                <a:gd name="T31" fmla="*/ 595 h 650"/>
                <a:gd name="T32" fmla="*/ 515 w 601"/>
                <a:gd name="T33" fmla="*/ 563 h 650"/>
                <a:gd name="T34" fmla="*/ 487 w 601"/>
                <a:gd name="T35" fmla="*/ 544 h 650"/>
                <a:gd name="T36" fmla="*/ 551 w 601"/>
                <a:gd name="T37" fmla="*/ 289 h 650"/>
                <a:gd name="T38" fmla="*/ 564 w 601"/>
                <a:gd name="T39" fmla="*/ 276 h 650"/>
                <a:gd name="T40" fmla="*/ 480 w 601"/>
                <a:gd name="T41" fmla="*/ 132 h 650"/>
                <a:gd name="T42" fmla="*/ 470 w 601"/>
                <a:gd name="T43" fmla="*/ 100 h 650"/>
                <a:gd name="T44" fmla="*/ 443 w 601"/>
                <a:gd name="T45" fmla="*/ 78 h 650"/>
                <a:gd name="T46" fmla="*/ 360 w 601"/>
                <a:gd name="T47" fmla="*/ 0 h 650"/>
                <a:gd name="T48" fmla="*/ 162 w 601"/>
                <a:gd name="T49" fmla="*/ 76 h 650"/>
                <a:gd name="T50" fmla="*/ 133 w 601"/>
                <a:gd name="T51" fmla="*/ 95 h 650"/>
                <a:gd name="T52" fmla="*/ 120 w 601"/>
                <a:gd name="T53" fmla="*/ 126 h 650"/>
                <a:gd name="T54" fmla="*/ 38 w 601"/>
                <a:gd name="T55" fmla="*/ 271 h 650"/>
                <a:gd name="T56" fmla="*/ 50 w 601"/>
                <a:gd name="T57" fmla="*/ 289 h 650"/>
                <a:gd name="T58" fmla="*/ 86 w 601"/>
                <a:gd name="T59" fmla="*/ 563 h 650"/>
                <a:gd name="T60" fmla="*/ 70 w 601"/>
                <a:gd name="T61" fmla="*/ 610 h 650"/>
                <a:gd name="T62" fmla="*/ 48 w 601"/>
                <a:gd name="T63" fmla="*/ 625 h 650"/>
                <a:gd name="T64" fmla="*/ 27 w 601"/>
                <a:gd name="T65" fmla="*/ 610 h 650"/>
                <a:gd name="T66" fmla="*/ 12 w 601"/>
                <a:gd name="T67" fmla="*/ 589 h 650"/>
                <a:gd name="T68" fmla="*/ 4 w 601"/>
                <a:gd name="T69" fmla="*/ 620 h 650"/>
                <a:gd name="T70" fmla="*/ 48 w 601"/>
                <a:gd name="T71" fmla="*/ 650 h 650"/>
                <a:gd name="T72" fmla="*/ 93 w 601"/>
                <a:gd name="T73" fmla="*/ 620 h 650"/>
                <a:gd name="T74" fmla="*/ 107 w 601"/>
                <a:gd name="T75" fmla="*/ 575 h 650"/>
                <a:gd name="T76" fmla="*/ 146 w 601"/>
                <a:gd name="T77" fmla="*/ 568 h 650"/>
                <a:gd name="T78" fmla="*/ 169 w 601"/>
                <a:gd name="T79" fmla="*/ 601 h 650"/>
                <a:gd name="T80" fmla="*/ 198 w 601"/>
                <a:gd name="T81" fmla="*/ 646 h 650"/>
                <a:gd name="T82" fmla="*/ 250 w 601"/>
                <a:gd name="T83" fmla="*/ 635 h 650"/>
                <a:gd name="T84" fmla="*/ 267 w 601"/>
                <a:gd name="T85" fmla="*/ 588 h 650"/>
                <a:gd name="T86" fmla="*/ 301 w 601"/>
                <a:gd name="T87" fmla="*/ 565 h 650"/>
                <a:gd name="T88" fmla="*/ 333 w 601"/>
                <a:gd name="T89" fmla="*/ 588 h 650"/>
                <a:gd name="T90" fmla="*/ 351 w 601"/>
                <a:gd name="T91" fmla="*/ 635 h 650"/>
                <a:gd name="T92" fmla="*/ 404 w 601"/>
                <a:gd name="T93" fmla="*/ 646 h 650"/>
                <a:gd name="T94" fmla="*/ 433 w 601"/>
                <a:gd name="T95" fmla="*/ 601 h 650"/>
                <a:gd name="T96" fmla="*/ 454 w 601"/>
                <a:gd name="T97" fmla="*/ 568 h 650"/>
                <a:gd name="T98" fmla="*/ 494 w 601"/>
                <a:gd name="T99" fmla="*/ 575 h 650"/>
                <a:gd name="T100" fmla="*/ 508 w 601"/>
                <a:gd name="T101" fmla="*/ 620 h 650"/>
                <a:gd name="T102" fmla="*/ 553 w 601"/>
                <a:gd name="T103" fmla="*/ 650 h 650"/>
                <a:gd name="T104" fmla="*/ 597 w 601"/>
                <a:gd name="T105" fmla="*/ 620 h 650"/>
                <a:gd name="T106" fmla="*/ 588 w 601"/>
                <a:gd name="T107" fmla="*/ 58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1" h="650">
                  <a:moveTo>
                    <a:pt x="312" y="317"/>
                  </a:moveTo>
                  <a:lnTo>
                    <a:pt x="312" y="529"/>
                  </a:lnTo>
                  <a:lnTo>
                    <a:pt x="311" y="534"/>
                  </a:lnTo>
                  <a:lnTo>
                    <a:pt x="308" y="538"/>
                  </a:lnTo>
                  <a:lnTo>
                    <a:pt x="304" y="540"/>
                  </a:lnTo>
                  <a:lnTo>
                    <a:pt x="300" y="541"/>
                  </a:lnTo>
                  <a:lnTo>
                    <a:pt x="295" y="540"/>
                  </a:lnTo>
                  <a:lnTo>
                    <a:pt x="292" y="538"/>
                  </a:lnTo>
                  <a:lnTo>
                    <a:pt x="289" y="534"/>
                  </a:lnTo>
                  <a:lnTo>
                    <a:pt x="288" y="529"/>
                  </a:lnTo>
                  <a:lnTo>
                    <a:pt x="288" y="317"/>
                  </a:lnTo>
                  <a:lnTo>
                    <a:pt x="96" y="376"/>
                  </a:lnTo>
                  <a:lnTo>
                    <a:pt x="94" y="377"/>
                  </a:lnTo>
                  <a:lnTo>
                    <a:pt x="92" y="377"/>
                  </a:lnTo>
                  <a:lnTo>
                    <a:pt x="90" y="377"/>
                  </a:lnTo>
                  <a:lnTo>
                    <a:pt x="86" y="376"/>
                  </a:lnTo>
                  <a:lnTo>
                    <a:pt x="83" y="373"/>
                  </a:lnTo>
                  <a:lnTo>
                    <a:pt x="81" y="368"/>
                  </a:lnTo>
                  <a:lnTo>
                    <a:pt x="80" y="363"/>
                  </a:lnTo>
                  <a:lnTo>
                    <a:pt x="82" y="359"/>
                  </a:lnTo>
                  <a:lnTo>
                    <a:pt x="83" y="357"/>
                  </a:lnTo>
                  <a:lnTo>
                    <a:pt x="84" y="356"/>
                  </a:lnTo>
                  <a:lnTo>
                    <a:pt x="86" y="355"/>
                  </a:lnTo>
                  <a:lnTo>
                    <a:pt x="90" y="354"/>
                  </a:lnTo>
                  <a:lnTo>
                    <a:pt x="288" y="293"/>
                  </a:lnTo>
                  <a:lnTo>
                    <a:pt x="288" y="208"/>
                  </a:lnTo>
                  <a:lnTo>
                    <a:pt x="143" y="242"/>
                  </a:lnTo>
                  <a:lnTo>
                    <a:pt x="143" y="132"/>
                  </a:lnTo>
                  <a:lnTo>
                    <a:pt x="144" y="125"/>
                  </a:lnTo>
                  <a:lnTo>
                    <a:pt x="146" y="119"/>
                  </a:lnTo>
                  <a:lnTo>
                    <a:pt x="149" y="113"/>
                  </a:lnTo>
                  <a:lnTo>
                    <a:pt x="155" y="108"/>
                  </a:lnTo>
                  <a:lnTo>
                    <a:pt x="160" y="103"/>
                  </a:lnTo>
                  <a:lnTo>
                    <a:pt x="166" y="100"/>
                  </a:lnTo>
                  <a:lnTo>
                    <a:pt x="173" y="98"/>
                  </a:lnTo>
                  <a:lnTo>
                    <a:pt x="180" y="97"/>
                  </a:lnTo>
                  <a:lnTo>
                    <a:pt x="420" y="97"/>
                  </a:lnTo>
                  <a:lnTo>
                    <a:pt x="427" y="98"/>
                  </a:lnTo>
                  <a:lnTo>
                    <a:pt x="434" y="100"/>
                  </a:lnTo>
                  <a:lnTo>
                    <a:pt x="440" y="103"/>
                  </a:lnTo>
                  <a:lnTo>
                    <a:pt x="445" y="108"/>
                  </a:lnTo>
                  <a:lnTo>
                    <a:pt x="449" y="113"/>
                  </a:lnTo>
                  <a:lnTo>
                    <a:pt x="453" y="119"/>
                  </a:lnTo>
                  <a:lnTo>
                    <a:pt x="455" y="125"/>
                  </a:lnTo>
                  <a:lnTo>
                    <a:pt x="456" y="132"/>
                  </a:lnTo>
                  <a:lnTo>
                    <a:pt x="456" y="242"/>
                  </a:lnTo>
                  <a:lnTo>
                    <a:pt x="312" y="208"/>
                  </a:lnTo>
                  <a:lnTo>
                    <a:pt x="312" y="293"/>
                  </a:lnTo>
                  <a:lnTo>
                    <a:pt x="505" y="354"/>
                  </a:lnTo>
                  <a:lnTo>
                    <a:pt x="509" y="356"/>
                  </a:lnTo>
                  <a:lnTo>
                    <a:pt x="512" y="360"/>
                  </a:lnTo>
                  <a:lnTo>
                    <a:pt x="513" y="364"/>
                  </a:lnTo>
                  <a:lnTo>
                    <a:pt x="513" y="368"/>
                  </a:lnTo>
                  <a:lnTo>
                    <a:pt x="511" y="372"/>
                  </a:lnTo>
                  <a:lnTo>
                    <a:pt x="508" y="374"/>
                  </a:lnTo>
                  <a:lnTo>
                    <a:pt x="505" y="376"/>
                  </a:lnTo>
                  <a:lnTo>
                    <a:pt x="501" y="376"/>
                  </a:lnTo>
                  <a:lnTo>
                    <a:pt x="500" y="376"/>
                  </a:lnTo>
                  <a:lnTo>
                    <a:pt x="498" y="376"/>
                  </a:lnTo>
                  <a:lnTo>
                    <a:pt x="312" y="317"/>
                  </a:lnTo>
                  <a:close/>
                  <a:moveTo>
                    <a:pt x="384" y="625"/>
                  </a:moveTo>
                  <a:lnTo>
                    <a:pt x="384" y="625"/>
                  </a:lnTo>
                  <a:lnTo>
                    <a:pt x="384" y="625"/>
                  </a:lnTo>
                  <a:lnTo>
                    <a:pt x="387" y="625"/>
                  </a:lnTo>
                  <a:lnTo>
                    <a:pt x="389" y="625"/>
                  </a:lnTo>
                  <a:lnTo>
                    <a:pt x="387" y="625"/>
                  </a:lnTo>
                  <a:lnTo>
                    <a:pt x="384" y="625"/>
                  </a:lnTo>
                  <a:close/>
                  <a:moveTo>
                    <a:pt x="217" y="625"/>
                  </a:moveTo>
                  <a:lnTo>
                    <a:pt x="217" y="625"/>
                  </a:lnTo>
                  <a:lnTo>
                    <a:pt x="217" y="625"/>
                  </a:lnTo>
                  <a:lnTo>
                    <a:pt x="219" y="625"/>
                  </a:lnTo>
                  <a:lnTo>
                    <a:pt x="222" y="625"/>
                  </a:lnTo>
                  <a:lnTo>
                    <a:pt x="219" y="625"/>
                  </a:lnTo>
                  <a:lnTo>
                    <a:pt x="217" y="625"/>
                  </a:lnTo>
                  <a:close/>
                  <a:moveTo>
                    <a:pt x="588" y="589"/>
                  </a:moveTo>
                  <a:lnTo>
                    <a:pt x="584" y="590"/>
                  </a:lnTo>
                  <a:lnTo>
                    <a:pt x="580" y="593"/>
                  </a:lnTo>
                  <a:lnTo>
                    <a:pt x="577" y="597"/>
                  </a:lnTo>
                  <a:lnTo>
                    <a:pt x="576" y="601"/>
                  </a:lnTo>
                  <a:lnTo>
                    <a:pt x="576" y="606"/>
                  </a:lnTo>
                  <a:lnTo>
                    <a:pt x="575" y="610"/>
                  </a:lnTo>
                  <a:lnTo>
                    <a:pt x="572" y="614"/>
                  </a:lnTo>
                  <a:lnTo>
                    <a:pt x="569" y="618"/>
                  </a:lnTo>
                  <a:lnTo>
                    <a:pt x="566" y="621"/>
                  </a:lnTo>
                  <a:lnTo>
                    <a:pt x="562" y="623"/>
                  </a:lnTo>
                  <a:lnTo>
                    <a:pt x="558" y="624"/>
                  </a:lnTo>
                  <a:lnTo>
                    <a:pt x="553" y="625"/>
                  </a:lnTo>
                  <a:lnTo>
                    <a:pt x="548" y="624"/>
                  </a:lnTo>
                  <a:lnTo>
                    <a:pt x="544" y="623"/>
                  </a:lnTo>
                  <a:lnTo>
                    <a:pt x="540" y="621"/>
                  </a:lnTo>
                  <a:lnTo>
                    <a:pt x="536" y="618"/>
                  </a:lnTo>
                  <a:lnTo>
                    <a:pt x="533" y="614"/>
                  </a:lnTo>
                  <a:lnTo>
                    <a:pt x="531" y="610"/>
                  </a:lnTo>
                  <a:lnTo>
                    <a:pt x="530" y="606"/>
                  </a:lnTo>
                  <a:lnTo>
                    <a:pt x="528" y="601"/>
                  </a:lnTo>
                  <a:lnTo>
                    <a:pt x="528" y="595"/>
                  </a:lnTo>
                  <a:lnTo>
                    <a:pt x="527" y="590"/>
                  </a:lnTo>
                  <a:lnTo>
                    <a:pt x="525" y="584"/>
                  </a:lnTo>
                  <a:lnTo>
                    <a:pt x="524" y="579"/>
                  </a:lnTo>
                  <a:lnTo>
                    <a:pt x="521" y="572"/>
                  </a:lnTo>
                  <a:lnTo>
                    <a:pt x="518" y="568"/>
                  </a:lnTo>
                  <a:lnTo>
                    <a:pt x="515" y="563"/>
                  </a:lnTo>
                  <a:lnTo>
                    <a:pt x="511" y="559"/>
                  </a:lnTo>
                  <a:lnTo>
                    <a:pt x="507" y="555"/>
                  </a:lnTo>
                  <a:lnTo>
                    <a:pt x="502" y="551"/>
                  </a:lnTo>
                  <a:lnTo>
                    <a:pt x="497" y="548"/>
                  </a:lnTo>
                  <a:lnTo>
                    <a:pt x="492" y="546"/>
                  </a:lnTo>
                  <a:lnTo>
                    <a:pt x="487" y="544"/>
                  </a:lnTo>
                  <a:lnTo>
                    <a:pt x="481" y="542"/>
                  </a:lnTo>
                  <a:lnTo>
                    <a:pt x="475" y="541"/>
                  </a:lnTo>
                  <a:lnTo>
                    <a:pt x="469" y="541"/>
                  </a:lnTo>
                  <a:lnTo>
                    <a:pt x="536" y="285"/>
                  </a:lnTo>
                  <a:lnTo>
                    <a:pt x="549" y="289"/>
                  </a:lnTo>
                  <a:lnTo>
                    <a:pt x="551" y="289"/>
                  </a:lnTo>
                  <a:lnTo>
                    <a:pt x="552" y="289"/>
                  </a:lnTo>
                  <a:lnTo>
                    <a:pt x="556" y="288"/>
                  </a:lnTo>
                  <a:lnTo>
                    <a:pt x="559" y="287"/>
                  </a:lnTo>
                  <a:lnTo>
                    <a:pt x="562" y="284"/>
                  </a:lnTo>
                  <a:lnTo>
                    <a:pt x="564" y="281"/>
                  </a:lnTo>
                  <a:lnTo>
                    <a:pt x="564" y="276"/>
                  </a:lnTo>
                  <a:lnTo>
                    <a:pt x="562" y="271"/>
                  </a:lnTo>
                  <a:lnTo>
                    <a:pt x="559" y="268"/>
                  </a:lnTo>
                  <a:lnTo>
                    <a:pt x="555" y="267"/>
                  </a:lnTo>
                  <a:lnTo>
                    <a:pt x="542" y="263"/>
                  </a:lnTo>
                  <a:lnTo>
                    <a:pt x="480" y="248"/>
                  </a:lnTo>
                  <a:lnTo>
                    <a:pt x="480" y="132"/>
                  </a:lnTo>
                  <a:lnTo>
                    <a:pt x="480" y="126"/>
                  </a:lnTo>
                  <a:lnTo>
                    <a:pt x="479" y="121"/>
                  </a:lnTo>
                  <a:lnTo>
                    <a:pt x="478" y="115"/>
                  </a:lnTo>
                  <a:lnTo>
                    <a:pt x="476" y="110"/>
                  </a:lnTo>
                  <a:lnTo>
                    <a:pt x="473" y="104"/>
                  </a:lnTo>
                  <a:lnTo>
                    <a:pt x="470" y="100"/>
                  </a:lnTo>
                  <a:lnTo>
                    <a:pt x="467" y="95"/>
                  </a:lnTo>
                  <a:lnTo>
                    <a:pt x="462" y="91"/>
                  </a:lnTo>
                  <a:lnTo>
                    <a:pt x="458" y="87"/>
                  </a:lnTo>
                  <a:lnTo>
                    <a:pt x="453" y="84"/>
                  </a:lnTo>
                  <a:lnTo>
                    <a:pt x="448" y="81"/>
                  </a:lnTo>
                  <a:lnTo>
                    <a:pt x="443" y="78"/>
                  </a:lnTo>
                  <a:lnTo>
                    <a:pt x="438" y="76"/>
                  </a:lnTo>
                  <a:lnTo>
                    <a:pt x="432" y="74"/>
                  </a:lnTo>
                  <a:lnTo>
                    <a:pt x="426" y="74"/>
                  </a:lnTo>
                  <a:lnTo>
                    <a:pt x="420" y="73"/>
                  </a:lnTo>
                  <a:lnTo>
                    <a:pt x="360" y="73"/>
                  </a:lnTo>
                  <a:lnTo>
                    <a:pt x="360" y="0"/>
                  </a:lnTo>
                  <a:lnTo>
                    <a:pt x="240" y="0"/>
                  </a:lnTo>
                  <a:lnTo>
                    <a:pt x="240" y="73"/>
                  </a:lnTo>
                  <a:lnTo>
                    <a:pt x="180" y="73"/>
                  </a:lnTo>
                  <a:lnTo>
                    <a:pt x="174" y="74"/>
                  </a:lnTo>
                  <a:lnTo>
                    <a:pt x="168" y="74"/>
                  </a:lnTo>
                  <a:lnTo>
                    <a:pt x="162" y="76"/>
                  </a:lnTo>
                  <a:lnTo>
                    <a:pt x="157" y="78"/>
                  </a:lnTo>
                  <a:lnTo>
                    <a:pt x="152" y="81"/>
                  </a:lnTo>
                  <a:lnTo>
                    <a:pt x="146" y="84"/>
                  </a:lnTo>
                  <a:lnTo>
                    <a:pt x="141" y="87"/>
                  </a:lnTo>
                  <a:lnTo>
                    <a:pt x="137" y="91"/>
                  </a:lnTo>
                  <a:lnTo>
                    <a:pt x="133" y="95"/>
                  </a:lnTo>
                  <a:lnTo>
                    <a:pt x="130" y="100"/>
                  </a:lnTo>
                  <a:lnTo>
                    <a:pt x="127" y="104"/>
                  </a:lnTo>
                  <a:lnTo>
                    <a:pt x="124" y="110"/>
                  </a:lnTo>
                  <a:lnTo>
                    <a:pt x="122" y="115"/>
                  </a:lnTo>
                  <a:lnTo>
                    <a:pt x="121" y="121"/>
                  </a:lnTo>
                  <a:lnTo>
                    <a:pt x="120" y="126"/>
                  </a:lnTo>
                  <a:lnTo>
                    <a:pt x="120" y="132"/>
                  </a:lnTo>
                  <a:lnTo>
                    <a:pt x="120" y="248"/>
                  </a:lnTo>
                  <a:lnTo>
                    <a:pt x="55" y="264"/>
                  </a:lnTo>
                  <a:lnTo>
                    <a:pt x="45" y="267"/>
                  </a:lnTo>
                  <a:lnTo>
                    <a:pt x="41" y="268"/>
                  </a:lnTo>
                  <a:lnTo>
                    <a:pt x="38" y="271"/>
                  </a:lnTo>
                  <a:lnTo>
                    <a:pt x="36" y="276"/>
                  </a:lnTo>
                  <a:lnTo>
                    <a:pt x="36" y="281"/>
                  </a:lnTo>
                  <a:lnTo>
                    <a:pt x="38" y="285"/>
                  </a:lnTo>
                  <a:lnTo>
                    <a:pt x="42" y="287"/>
                  </a:lnTo>
                  <a:lnTo>
                    <a:pt x="46" y="289"/>
                  </a:lnTo>
                  <a:lnTo>
                    <a:pt x="50" y="289"/>
                  </a:lnTo>
                  <a:lnTo>
                    <a:pt x="61" y="287"/>
                  </a:lnTo>
                  <a:lnTo>
                    <a:pt x="120" y="542"/>
                  </a:lnTo>
                  <a:lnTo>
                    <a:pt x="111" y="545"/>
                  </a:lnTo>
                  <a:lnTo>
                    <a:pt x="102" y="550"/>
                  </a:lnTo>
                  <a:lnTo>
                    <a:pt x="94" y="556"/>
                  </a:lnTo>
                  <a:lnTo>
                    <a:pt x="86" y="563"/>
                  </a:lnTo>
                  <a:lnTo>
                    <a:pt x="80" y="571"/>
                  </a:lnTo>
                  <a:lnTo>
                    <a:pt x="76" y="581"/>
                  </a:lnTo>
                  <a:lnTo>
                    <a:pt x="73" y="591"/>
                  </a:lnTo>
                  <a:lnTo>
                    <a:pt x="72" y="601"/>
                  </a:lnTo>
                  <a:lnTo>
                    <a:pt x="72" y="606"/>
                  </a:lnTo>
                  <a:lnTo>
                    <a:pt x="70" y="610"/>
                  </a:lnTo>
                  <a:lnTo>
                    <a:pt x="68" y="614"/>
                  </a:lnTo>
                  <a:lnTo>
                    <a:pt x="65" y="618"/>
                  </a:lnTo>
                  <a:lnTo>
                    <a:pt x="62" y="621"/>
                  </a:lnTo>
                  <a:lnTo>
                    <a:pt x="58" y="623"/>
                  </a:lnTo>
                  <a:lnTo>
                    <a:pt x="53" y="624"/>
                  </a:lnTo>
                  <a:lnTo>
                    <a:pt x="48" y="625"/>
                  </a:lnTo>
                  <a:lnTo>
                    <a:pt x="44" y="624"/>
                  </a:lnTo>
                  <a:lnTo>
                    <a:pt x="39" y="623"/>
                  </a:lnTo>
                  <a:lnTo>
                    <a:pt x="35" y="621"/>
                  </a:lnTo>
                  <a:lnTo>
                    <a:pt x="32" y="618"/>
                  </a:lnTo>
                  <a:lnTo>
                    <a:pt x="29" y="614"/>
                  </a:lnTo>
                  <a:lnTo>
                    <a:pt x="27" y="610"/>
                  </a:lnTo>
                  <a:lnTo>
                    <a:pt x="24" y="606"/>
                  </a:lnTo>
                  <a:lnTo>
                    <a:pt x="24" y="601"/>
                  </a:lnTo>
                  <a:lnTo>
                    <a:pt x="23" y="597"/>
                  </a:lnTo>
                  <a:lnTo>
                    <a:pt x="20" y="593"/>
                  </a:lnTo>
                  <a:lnTo>
                    <a:pt x="17" y="590"/>
                  </a:lnTo>
                  <a:lnTo>
                    <a:pt x="12" y="589"/>
                  </a:lnTo>
                  <a:lnTo>
                    <a:pt x="7" y="590"/>
                  </a:lnTo>
                  <a:lnTo>
                    <a:pt x="4" y="593"/>
                  </a:lnTo>
                  <a:lnTo>
                    <a:pt x="1" y="597"/>
                  </a:lnTo>
                  <a:lnTo>
                    <a:pt x="0" y="601"/>
                  </a:lnTo>
                  <a:lnTo>
                    <a:pt x="1" y="611"/>
                  </a:lnTo>
                  <a:lnTo>
                    <a:pt x="4" y="620"/>
                  </a:lnTo>
                  <a:lnTo>
                    <a:pt x="8" y="628"/>
                  </a:lnTo>
                  <a:lnTo>
                    <a:pt x="14" y="635"/>
                  </a:lnTo>
                  <a:lnTo>
                    <a:pt x="21" y="640"/>
                  </a:lnTo>
                  <a:lnTo>
                    <a:pt x="30" y="646"/>
                  </a:lnTo>
                  <a:lnTo>
                    <a:pt x="39" y="649"/>
                  </a:lnTo>
                  <a:lnTo>
                    <a:pt x="48" y="650"/>
                  </a:lnTo>
                  <a:lnTo>
                    <a:pt x="58" y="649"/>
                  </a:lnTo>
                  <a:lnTo>
                    <a:pt x="67" y="646"/>
                  </a:lnTo>
                  <a:lnTo>
                    <a:pt x="75" y="640"/>
                  </a:lnTo>
                  <a:lnTo>
                    <a:pt x="82" y="635"/>
                  </a:lnTo>
                  <a:lnTo>
                    <a:pt x="89" y="628"/>
                  </a:lnTo>
                  <a:lnTo>
                    <a:pt x="93" y="620"/>
                  </a:lnTo>
                  <a:lnTo>
                    <a:pt x="96" y="611"/>
                  </a:lnTo>
                  <a:lnTo>
                    <a:pt x="97" y="601"/>
                  </a:lnTo>
                  <a:lnTo>
                    <a:pt x="97" y="594"/>
                  </a:lnTo>
                  <a:lnTo>
                    <a:pt x="99" y="588"/>
                  </a:lnTo>
                  <a:lnTo>
                    <a:pt x="103" y="582"/>
                  </a:lnTo>
                  <a:lnTo>
                    <a:pt x="107" y="575"/>
                  </a:lnTo>
                  <a:lnTo>
                    <a:pt x="112" y="571"/>
                  </a:lnTo>
                  <a:lnTo>
                    <a:pt x="118" y="568"/>
                  </a:lnTo>
                  <a:lnTo>
                    <a:pt x="125" y="566"/>
                  </a:lnTo>
                  <a:lnTo>
                    <a:pt x="132" y="565"/>
                  </a:lnTo>
                  <a:lnTo>
                    <a:pt x="139" y="566"/>
                  </a:lnTo>
                  <a:lnTo>
                    <a:pt x="146" y="568"/>
                  </a:lnTo>
                  <a:lnTo>
                    <a:pt x="153" y="571"/>
                  </a:lnTo>
                  <a:lnTo>
                    <a:pt x="158" y="575"/>
                  </a:lnTo>
                  <a:lnTo>
                    <a:pt x="163" y="582"/>
                  </a:lnTo>
                  <a:lnTo>
                    <a:pt x="166" y="588"/>
                  </a:lnTo>
                  <a:lnTo>
                    <a:pt x="168" y="594"/>
                  </a:lnTo>
                  <a:lnTo>
                    <a:pt x="169" y="601"/>
                  </a:lnTo>
                  <a:lnTo>
                    <a:pt x="170" y="611"/>
                  </a:lnTo>
                  <a:lnTo>
                    <a:pt x="172" y="620"/>
                  </a:lnTo>
                  <a:lnTo>
                    <a:pt x="177" y="628"/>
                  </a:lnTo>
                  <a:lnTo>
                    <a:pt x="182" y="635"/>
                  </a:lnTo>
                  <a:lnTo>
                    <a:pt x="189" y="640"/>
                  </a:lnTo>
                  <a:lnTo>
                    <a:pt x="198" y="646"/>
                  </a:lnTo>
                  <a:lnTo>
                    <a:pt x="206" y="649"/>
                  </a:lnTo>
                  <a:lnTo>
                    <a:pt x="217" y="650"/>
                  </a:lnTo>
                  <a:lnTo>
                    <a:pt x="226" y="649"/>
                  </a:lnTo>
                  <a:lnTo>
                    <a:pt x="235" y="646"/>
                  </a:lnTo>
                  <a:lnTo>
                    <a:pt x="243" y="640"/>
                  </a:lnTo>
                  <a:lnTo>
                    <a:pt x="250" y="635"/>
                  </a:lnTo>
                  <a:lnTo>
                    <a:pt x="256" y="628"/>
                  </a:lnTo>
                  <a:lnTo>
                    <a:pt x="260" y="620"/>
                  </a:lnTo>
                  <a:lnTo>
                    <a:pt x="263" y="611"/>
                  </a:lnTo>
                  <a:lnTo>
                    <a:pt x="264" y="601"/>
                  </a:lnTo>
                  <a:lnTo>
                    <a:pt x="265" y="594"/>
                  </a:lnTo>
                  <a:lnTo>
                    <a:pt x="267" y="588"/>
                  </a:lnTo>
                  <a:lnTo>
                    <a:pt x="270" y="582"/>
                  </a:lnTo>
                  <a:lnTo>
                    <a:pt x="275" y="575"/>
                  </a:lnTo>
                  <a:lnTo>
                    <a:pt x="281" y="571"/>
                  </a:lnTo>
                  <a:lnTo>
                    <a:pt x="287" y="568"/>
                  </a:lnTo>
                  <a:lnTo>
                    <a:pt x="293" y="566"/>
                  </a:lnTo>
                  <a:lnTo>
                    <a:pt x="301" y="565"/>
                  </a:lnTo>
                  <a:lnTo>
                    <a:pt x="308" y="566"/>
                  </a:lnTo>
                  <a:lnTo>
                    <a:pt x="314" y="568"/>
                  </a:lnTo>
                  <a:lnTo>
                    <a:pt x="320" y="571"/>
                  </a:lnTo>
                  <a:lnTo>
                    <a:pt x="326" y="575"/>
                  </a:lnTo>
                  <a:lnTo>
                    <a:pt x="330" y="582"/>
                  </a:lnTo>
                  <a:lnTo>
                    <a:pt x="333" y="588"/>
                  </a:lnTo>
                  <a:lnTo>
                    <a:pt x="335" y="594"/>
                  </a:lnTo>
                  <a:lnTo>
                    <a:pt x="336" y="601"/>
                  </a:lnTo>
                  <a:lnTo>
                    <a:pt x="337" y="611"/>
                  </a:lnTo>
                  <a:lnTo>
                    <a:pt x="341" y="620"/>
                  </a:lnTo>
                  <a:lnTo>
                    <a:pt x="345" y="628"/>
                  </a:lnTo>
                  <a:lnTo>
                    <a:pt x="351" y="635"/>
                  </a:lnTo>
                  <a:lnTo>
                    <a:pt x="358" y="640"/>
                  </a:lnTo>
                  <a:lnTo>
                    <a:pt x="366" y="646"/>
                  </a:lnTo>
                  <a:lnTo>
                    <a:pt x="375" y="649"/>
                  </a:lnTo>
                  <a:lnTo>
                    <a:pt x="384" y="650"/>
                  </a:lnTo>
                  <a:lnTo>
                    <a:pt x="394" y="649"/>
                  </a:lnTo>
                  <a:lnTo>
                    <a:pt x="404" y="646"/>
                  </a:lnTo>
                  <a:lnTo>
                    <a:pt x="412" y="640"/>
                  </a:lnTo>
                  <a:lnTo>
                    <a:pt x="419" y="635"/>
                  </a:lnTo>
                  <a:lnTo>
                    <a:pt x="425" y="628"/>
                  </a:lnTo>
                  <a:lnTo>
                    <a:pt x="429" y="620"/>
                  </a:lnTo>
                  <a:lnTo>
                    <a:pt x="432" y="611"/>
                  </a:lnTo>
                  <a:lnTo>
                    <a:pt x="433" y="601"/>
                  </a:lnTo>
                  <a:lnTo>
                    <a:pt x="433" y="594"/>
                  </a:lnTo>
                  <a:lnTo>
                    <a:pt x="435" y="588"/>
                  </a:lnTo>
                  <a:lnTo>
                    <a:pt x="439" y="582"/>
                  </a:lnTo>
                  <a:lnTo>
                    <a:pt x="443" y="575"/>
                  </a:lnTo>
                  <a:lnTo>
                    <a:pt x="448" y="571"/>
                  </a:lnTo>
                  <a:lnTo>
                    <a:pt x="454" y="568"/>
                  </a:lnTo>
                  <a:lnTo>
                    <a:pt x="461" y="566"/>
                  </a:lnTo>
                  <a:lnTo>
                    <a:pt x="469" y="565"/>
                  </a:lnTo>
                  <a:lnTo>
                    <a:pt x="476" y="566"/>
                  </a:lnTo>
                  <a:lnTo>
                    <a:pt x="483" y="568"/>
                  </a:lnTo>
                  <a:lnTo>
                    <a:pt x="489" y="571"/>
                  </a:lnTo>
                  <a:lnTo>
                    <a:pt x="494" y="575"/>
                  </a:lnTo>
                  <a:lnTo>
                    <a:pt x="498" y="582"/>
                  </a:lnTo>
                  <a:lnTo>
                    <a:pt x="502" y="588"/>
                  </a:lnTo>
                  <a:lnTo>
                    <a:pt x="504" y="594"/>
                  </a:lnTo>
                  <a:lnTo>
                    <a:pt x="505" y="601"/>
                  </a:lnTo>
                  <a:lnTo>
                    <a:pt x="505" y="611"/>
                  </a:lnTo>
                  <a:lnTo>
                    <a:pt x="508" y="620"/>
                  </a:lnTo>
                  <a:lnTo>
                    <a:pt x="513" y="628"/>
                  </a:lnTo>
                  <a:lnTo>
                    <a:pt x="518" y="635"/>
                  </a:lnTo>
                  <a:lnTo>
                    <a:pt x="525" y="640"/>
                  </a:lnTo>
                  <a:lnTo>
                    <a:pt x="534" y="646"/>
                  </a:lnTo>
                  <a:lnTo>
                    <a:pt x="543" y="649"/>
                  </a:lnTo>
                  <a:lnTo>
                    <a:pt x="553" y="650"/>
                  </a:lnTo>
                  <a:lnTo>
                    <a:pt x="562" y="649"/>
                  </a:lnTo>
                  <a:lnTo>
                    <a:pt x="571" y="646"/>
                  </a:lnTo>
                  <a:lnTo>
                    <a:pt x="579" y="640"/>
                  </a:lnTo>
                  <a:lnTo>
                    <a:pt x="586" y="635"/>
                  </a:lnTo>
                  <a:lnTo>
                    <a:pt x="593" y="628"/>
                  </a:lnTo>
                  <a:lnTo>
                    <a:pt x="597" y="620"/>
                  </a:lnTo>
                  <a:lnTo>
                    <a:pt x="600" y="611"/>
                  </a:lnTo>
                  <a:lnTo>
                    <a:pt x="601" y="601"/>
                  </a:lnTo>
                  <a:lnTo>
                    <a:pt x="600" y="597"/>
                  </a:lnTo>
                  <a:lnTo>
                    <a:pt x="598" y="593"/>
                  </a:lnTo>
                  <a:lnTo>
                    <a:pt x="594" y="590"/>
                  </a:lnTo>
                  <a:lnTo>
                    <a:pt x="588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823"/>
            <p:cNvSpPr>
              <a:spLocks/>
            </p:cNvSpPr>
            <p:nvPr/>
          </p:nvSpPr>
          <p:spPr bwMode="auto">
            <a:xfrm>
              <a:off x="5586413" y="5449888"/>
              <a:ext cx="76200" cy="11113"/>
            </a:xfrm>
            <a:custGeom>
              <a:avLst/>
              <a:gdLst>
                <a:gd name="T0" fmla="*/ 192 w 192"/>
                <a:gd name="T1" fmla="*/ 12 h 24"/>
                <a:gd name="T2" fmla="*/ 192 w 192"/>
                <a:gd name="T3" fmla="*/ 8 h 24"/>
                <a:gd name="T4" fmla="*/ 189 w 192"/>
                <a:gd name="T5" fmla="*/ 4 h 24"/>
                <a:gd name="T6" fmla="*/ 185 w 192"/>
                <a:gd name="T7" fmla="*/ 1 h 24"/>
                <a:gd name="T8" fmla="*/ 181 w 192"/>
                <a:gd name="T9" fmla="*/ 0 h 24"/>
                <a:gd name="T10" fmla="*/ 13 w 192"/>
                <a:gd name="T11" fmla="*/ 0 h 24"/>
                <a:gd name="T12" fmla="*/ 8 w 192"/>
                <a:gd name="T13" fmla="*/ 1 h 24"/>
                <a:gd name="T14" fmla="*/ 4 w 192"/>
                <a:gd name="T15" fmla="*/ 4 h 24"/>
                <a:gd name="T16" fmla="*/ 1 w 192"/>
                <a:gd name="T17" fmla="*/ 8 h 24"/>
                <a:gd name="T18" fmla="*/ 0 w 192"/>
                <a:gd name="T19" fmla="*/ 12 h 24"/>
                <a:gd name="T20" fmla="*/ 1 w 192"/>
                <a:gd name="T21" fmla="*/ 17 h 24"/>
                <a:gd name="T22" fmla="*/ 4 w 192"/>
                <a:gd name="T23" fmla="*/ 21 h 24"/>
                <a:gd name="T24" fmla="*/ 8 w 192"/>
                <a:gd name="T25" fmla="*/ 23 h 24"/>
                <a:gd name="T26" fmla="*/ 13 w 192"/>
                <a:gd name="T27" fmla="*/ 24 h 24"/>
                <a:gd name="T28" fmla="*/ 181 w 192"/>
                <a:gd name="T29" fmla="*/ 24 h 24"/>
                <a:gd name="T30" fmla="*/ 185 w 192"/>
                <a:gd name="T31" fmla="*/ 23 h 24"/>
                <a:gd name="T32" fmla="*/ 189 w 192"/>
                <a:gd name="T33" fmla="*/ 21 h 24"/>
                <a:gd name="T34" fmla="*/ 192 w 192"/>
                <a:gd name="T35" fmla="*/ 17 h 24"/>
                <a:gd name="T36" fmla="*/ 192 w 192"/>
                <a:gd name="T3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2" h="24">
                  <a:moveTo>
                    <a:pt x="192" y="12"/>
                  </a:moveTo>
                  <a:lnTo>
                    <a:pt x="192" y="8"/>
                  </a:lnTo>
                  <a:lnTo>
                    <a:pt x="189" y="4"/>
                  </a:lnTo>
                  <a:lnTo>
                    <a:pt x="185" y="1"/>
                  </a:lnTo>
                  <a:lnTo>
                    <a:pt x="181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81" y="24"/>
                  </a:lnTo>
                  <a:lnTo>
                    <a:pt x="185" y="23"/>
                  </a:lnTo>
                  <a:lnTo>
                    <a:pt x="189" y="21"/>
                  </a:lnTo>
                  <a:lnTo>
                    <a:pt x="192" y="17"/>
                  </a:lnTo>
                  <a:lnTo>
                    <a:pt x="1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824"/>
            <p:cNvSpPr>
              <a:spLocks/>
            </p:cNvSpPr>
            <p:nvPr/>
          </p:nvSpPr>
          <p:spPr bwMode="auto">
            <a:xfrm>
              <a:off x="5600700" y="5364163"/>
              <a:ext cx="47625" cy="20638"/>
            </a:xfrm>
            <a:custGeom>
              <a:avLst/>
              <a:gdLst>
                <a:gd name="T0" fmla="*/ 120 w 120"/>
                <a:gd name="T1" fmla="*/ 12 h 49"/>
                <a:gd name="T2" fmla="*/ 119 w 120"/>
                <a:gd name="T3" fmla="*/ 8 h 49"/>
                <a:gd name="T4" fmla="*/ 117 w 120"/>
                <a:gd name="T5" fmla="*/ 4 h 49"/>
                <a:gd name="T6" fmla="*/ 113 w 120"/>
                <a:gd name="T7" fmla="*/ 1 h 49"/>
                <a:gd name="T8" fmla="*/ 108 w 120"/>
                <a:gd name="T9" fmla="*/ 0 h 49"/>
                <a:gd name="T10" fmla="*/ 12 w 120"/>
                <a:gd name="T11" fmla="*/ 0 h 49"/>
                <a:gd name="T12" fmla="*/ 7 w 120"/>
                <a:gd name="T13" fmla="*/ 1 h 49"/>
                <a:gd name="T14" fmla="*/ 3 w 120"/>
                <a:gd name="T15" fmla="*/ 4 h 49"/>
                <a:gd name="T16" fmla="*/ 1 w 120"/>
                <a:gd name="T17" fmla="*/ 8 h 49"/>
                <a:gd name="T18" fmla="*/ 0 w 120"/>
                <a:gd name="T19" fmla="*/ 12 h 49"/>
                <a:gd name="T20" fmla="*/ 0 w 120"/>
                <a:gd name="T21" fmla="*/ 49 h 49"/>
                <a:gd name="T22" fmla="*/ 120 w 120"/>
                <a:gd name="T23" fmla="*/ 49 h 49"/>
                <a:gd name="T24" fmla="*/ 120 w 120"/>
                <a:gd name="T25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49">
                  <a:moveTo>
                    <a:pt x="120" y="12"/>
                  </a:moveTo>
                  <a:lnTo>
                    <a:pt x="119" y="8"/>
                  </a:lnTo>
                  <a:lnTo>
                    <a:pt x="117" y="4"/>
                  </a:lnTo>
                  <a:lnTo>
                    <a:pt x="113" y="1"/>
                  </a:lnTo>
                  <a:lnTo>
                    <a:pt x="108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49"/>
                  </a:lnTo>
                  <a:lnTo>
                    <a:pt x="120" y="49"/>
                  </a:lnTo>
                  <a:lnTo>
                    <a:pt x="12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956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GDPR vs POPIA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637212" y="1853248"/>
            <a:ext cx="4302035" cy="4302035"/>
            <a:chOff x="2360022" y="2020388"/>
            <a:chExt cx="4302035" cy="4302035"/>
          </a:xfrm>
        </p:grpSpPr>
        <p:sp>
          <p:nvSpPr>
            <p:cNvPr id="6" name="Oval 5"/>
            <p:cNvSpPr/>
            <p:nvPr/>
          </p:nvSpPr>
          <p:spPr>
            <a:xfrm>
              <a:off x="2360022" y="2020388"/>
              <a:ext cx="4302035" cy="4302035"/>
            </a:xfrm>
            <a:prstGeom prst="ellipse">
              <a:avLst/>
            </a:prstGeom>
            <a:solidFill>
              <a:srgbClr val="6F878C"/>
            </a:solidFill>
            <a:ln>
              <a:solidFill>
                <a:srgbClr val="5C7174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ZA" dirty="0"/>
                <a:t>GDPR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2534194" y="3060810"/>
              <a:ext cx="3177305" cy="3148401"/>
            </a:xfrm>
            <a:prstGeom prst="ellipse">
              <a:avLst/>
            </a:prstGeom>
            <a:solidFill>
              <a:srgbClr val="19627F"/>
            </a:solidFill>
            <a:ln>
              <a:solidFill>
                <a:srgbClr val="15546D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ZA" dirty="0"/>
                <a:t>POPIA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2747584" y="4095707"/>
              <a:ext cx="1949311" cy="1949311"/>
            </a:xfrm>
            <a:prstGeom prst="ellipse">
              <a:avLst/>
            </a:prstGeom>
            <a:solidFill>
              <a:srgbClr val="D80F79"/>
            </a:solidFill>
            <a:ln>
              <a:solidFill>
                <a:srgbClr val="B70D66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1600" dirty="0"/>
                <a:t>EU Data Protection Directive</a:t>
              </a: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75787" y="2052918"/>
            <a:ext cx="5271575" cy="4195481"/>
          </a:xfrm>
        </p:spPr>
        <p:txBody>
          <a:bodyPr>
            <a:normAutofit/>
          </a:bodyPr>
          <a:lstStyle/>
          <a:p>
            <a:r>
              <a:rPr lang="en-ZA" sz="2800" dirty="0"/>
              <a:t>Inability to comply with POPIA will result in inability to comply with GDPR</a:t>
            </a:r>
          </a:p>
          <a:p>
            <a:endParaRPr lang="en-ZA" sz="2800" dirty="0"/>
          </a:p>
          <a:p>
            <a:r>
              <a:rPr lang="en-ZA" sz="2800" dirty="0"/>
              <a:t>Do you have €10m - €20m lying around for fines?</a:t>
            </a:r>
          </a:p>
        </p:txBody>
      </p:sp>
    </p:spTree>
    <p:extLst>
      <p:ext uri="{BB962C8B-B14F-4D97-AF65-F5344CB8AC3E}">
        <p14:creationId xmlns:p14="http://schemas.microsoft.com/office/powerpoint/2010/main" val="2606563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GDPR vs POPIA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2E688D-D282-F442-BDE3-C0ABC82EEFC1}"/>
              </a:ext>
            </a:extLst>
          </p:cNvPr>
          <p:cNvGrpSpPr/>
          <p:nvPr/>
        </p:nvGrpSpPr>
        <p:grpSpPr>
          <a:xfrm>
            <a:off x="1776000" y="2165114"/>
            <a:ext cx="8640001" cy="1440000"/>
            <a:chOff x="1637211" y="3484628"/>
            <a:chExt cx="8640001" cy="1440000"/>
          </a:xfrm>
        </p:grpSpPr>
        <p:sp>
          <p:nvSpPr>
            <p:cNvPr id="6" name="Rectangle 5"/>
            <p:cNvSpPr/>
            <p:nvPr/>
          </p:nvSpPr>
          <p:spPr>
            <a:xfrm>
              <a:off x="1637212" y="3484628"/>
              <a:ext cx="8640000" cy="1440000"/>
            </a:xfrm>
            <a:prstGeom prst="rect">
              <a:avLst/>
            </a:prstGeom>
            <a:solidFill>
              <a:srgbClr val="D80F79"/>
            </a:solidFill>
            <a:ln>
              <a:solidFill>
                <a:srgbClr val="B70D66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ZA" sz="3200" b="1" dirty="0"/>
                <a:t>GDPR	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37211" y="3484628"/>
              <a:ext cx="6480000" cy="1440000"/>
            </a:xfrm>
            <a:prstGeom prst="rect">
              <a:avLst/>
            </a:prstGeom>
            <a:solidFill>
              <a:srgbClr val="19627F"/>
            </a:solidFill>
            <a:ln>
              <a:solidFill>
                <a:srgbClr val="15546D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3200" b="1" dirty="0"/>
                <a:t>POPIA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1C0357D2-03EF-D442-8DB0-CE55DD6D0533}"/>
              </a:ext>
            </a:extLst>
          </p:cNvPr>
          <p:cNvSpPr/>
          <p:nvPr/>
        </p:nvSpPr>
        <p:spPr>
          <a:xfrm>
            <a:off x="7587259" y="3657598"/>
            <a:ext cx="1337482" cy="1803202"/>
          </a:xfrm>
          <a:prstGeom prst="upArrow">
            <a:avLst/>
          </a:prstGeom>
          <a:solidFill>
            <a:srgbClr val="6F878C"/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Z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7B8EB9B-4158-BD44-A52D-AD4B25D2F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7868" y="1541188"/>
            <a:ext cx="1116264" cy="59768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ZA" sz="3200" dirty="0"/>
              <a:t>75%*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F36DA0-F40D-8942-95E0-6A34938A1F46}"/>
              </a:ext>
            </a:extLst>
          </p:cNvPr>
          <p:cNvSpPr txBox="1">
            <a:spLocks/>
          </p:cNvSpPr>
          <p:nvPr/>
        </p:nvSpPr>
        <p:spPr>
          <a:xfrm>
            <a:off x="7686953" y="5513284"/>
            <a:ext cx="1116264" cy="59768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ZA" sz="3200" b="1" dirty="0"/>
              <a:t>You are here!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599FC8F-57E0-FE46-B872-B1012505E574}"/>
              </a:ext>
            </a:extLst>
          </p:cNvPr>
          <p:cNvSpPr txBox="1">
            <a:spLocks/>
          </p:cNvSpPr>
          <p:nvPr/>
        </p:nvSpPr>
        <p:spPr>
          <a:xfrm>
            <a:off x="1775999" y="6191994"/>
            <a:ext cx="1789003" cy="359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ZA" sz="3200" dirty="0"/>
              <a:t>*estimated</a:t>
            </a:r>
          </a:p>
        </p:txBody>
      </p:sp>
    </p:spTree>
    <p:extLst>
      <p:ext uri="{BB962C8B-B14F-4D97-AF65-F5344CB8AC3E}">
        <p14:creationId xmlns:p14="http://schemas.microsoft.com/office/powerpoint/2010/main" val="355263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Top 5 Key Differences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/>
              <a:t>Applicability</a:t>
            </a:r>
          </a:p>
          <a:p>
            <a:r>
              <a:rPr lang="en-ZA" sz="3200" dirty="0"/>
              <a:t>Privacy by design</a:t>
            </a:r>
          </a:p>
          <a:p>
            <a:r>
              <a:rPr lang="en-ZA" sz="3200" dirty="0"/>
              <a:t>Right to erasure</a:t>
            </a:r>
          </a:p>
          <a:p>
            <a:r>
              <a:rPr lang="en-ZA" sz="3200" dirty="0"/>
              <a:t>Right to data portability</a:t>
            </a:r>
          </a:p>
          <a:p>
            <a:r>
              <a:rPr lang="en-ZA" sz="3200" dirty="0"/>
              <a:t>Data protection impact assessments</a:t>
            </a:r>
          </a:p>
        </p:txBody>
      </p:sp>
    </p:spTree>
    <p:extLst>
      <p:ext uri="{BB962C8B-B14F-4D97-AF65-F5344CB8AC3E}">
        <p14:creationId xmlns:p14="http://schemas.microsoft.com/office/powerpoint/2010/main" val="369771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Top 5 Key Differences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782519"/>
              </p:ext>
            </p:extLst>
          </p:nvPr>
        </p:nvGraphicFramePr>
        <p:xfrm>
          <a:off x="1048046" y="2052638"/>
          <a:ext cx="10095909" cy="3850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7577">
                  <a:extLst>
                    <a:ext uri="{9D8B030D-6E8A-4147-A177-3AD203B41FA5}">
                      <a16:colId xmlns:a16="http://schemas.microsoft.com/office/drawing/2014/main" val="3647885815"/>
                    </a:ext>
                  </a:extLst>
                </a:gridCol>
                <a:gridCol w="2499360">
                  <a:extLst>
                    <a:ext uri="{9D8B030D-6E8A-4147-A177-3AD203B41FA5}">
                      <a16:colId xmlns:a16="http://schemas.microsoft.com/office/drawing/2014/main" val="3220417313"/>
                    </a:ext>
                  </a:extLst>
                </a:gridCol>
                <a:gridCol w="3599486">
                  <a:extLst>
                    <a:ext uri="{9D8B030D-6E8A-4147-A177-3AD203B41FA5}">
                      <a16:colId xmlns:a16="http://schemas.microsoft.com/office/drawing/2014/main" val="1357240023"/>
                    </a:ext>
                  </a:extLst>
                </a:gridCol>
                <a:gridCol w="3599486">
                  <a:extLst>
                    <a:ext uri="{9D8B030D-6E8A-4147-A177-3AD203B41FA5}">
                      <a16:colId xmlns:a16="http://schemas.microsoft.com/office/drawing/2014/main" val="56062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/>
                        <a:t>GDPR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/>
                        <a:t>POPIA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65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Applicability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To all EU citizens,</a:t>
                      </a:r>
                      <a:r>
                        <a:rPr lang="en-ZA" baseline="0" dirty="0"/>
                        <a:t> regardless of jurisdiction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To all personal</a:t>
                      </a:r>
                      <a:r>
                        <a:rPr lang="en-ZA" baseline="0" dirty="0"/>
                        <a:t> information processed in South Africa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Privacy by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Now a legal 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Only best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4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Right to erasure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“Right to be forgotten”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Allows for deletion of personal</a:t>
                      </a:r>
                      <a:r>
                        <a:rPr lang="en-ZA" baseline="0" dirty="0"/>
                        <a:t> information under certain circumstances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93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Right to data portability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Required by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Not considered</a:t>
                      </a:r>
                      <a:r>
                        <a:rPr lang="en-ZA" baseline="0" dirty="0"/>
                        <a:t> / discussed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2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Data Protection</a:t>
                      </a:r>
                      <a:r>
                        <a:rPr lang="en-ZA" baseline="0" dirty="0"/>
                        <a:t> Impact Assessments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Mandated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Optional – only insofar as security safeguards are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97059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678832-1E64-674D-A5C9-1290A16F61F8}"/>
              </a:ext>
            </a:extLst>
          </p:cNvPr>
          <p:cNvSpPr txBox="1">
            <a:spLocks/>
          </p:cNvSpPr>
          <p:nvPr/>
        </p:nvSpPr>
        <p:spPr>
          <a:xfrm>
            <a:off x="1048046" y="6102668"/>
            <a:ext cx="10095909" cy="1717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ZA" sz="1400" dirty="0"/>
              <a:t>See also: https://</a:t>
            </a:r>
            <a:r>
              <a:rPr lang="en-ZA" sz="1400" dirty="0" err="1"/>
              <a:t>iapp.org</a:t>
            </a:r>
            <a:r>
              <a:rPr lang="en-ZA" sz="1400" dirty="0"/>
              <a:t>/news/a/gdpr-matchup-south-africas-protection-of-personal-information-act/</a:t>
            </a:r>
          </a:p>
        </p:txBody>
      </p:sp>
    </p:spTree>
    <p:extLst>
      <p:ext uri="{BB962C8B-B14F-4D97-AF65-F5344CB8AC3E}">
        <p14:creationId xmlns:p14="http://schemas.microsoft.com/office/powerpoint/2010/main" val="433475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Other Noteworthy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/>
              <a:t>More detailed stakeholder roles in GDPR</a:t>
            </a:r>
          </a:p>
          <a:p>
            <a:pPr lvl="1"/>
            <a:r>
              <a:rPr lang="en-ZA" dirty="0"/>
              <a:t>Basic: PII controllers (responsible parties) &amp; PII processors (operators)</a:t>
            </a:r>
          </a:p>
          <a:p>
            <a:pPr lvl="1"/>
            <a:r>
              <a:rPr lang="en-ZA" dirty="0"/>
              <a:t>New: Joint responsible parties, third parties, recipients</a:t>
            </a:r>
          </a:p>
          <a:p>
            <a:r>
              <a:rPr lang="en-ZA" dirty="0"/>
              <a:t>Administrative fines:</a:t>
            </a:r>
          </a:p>
          <a:p>
            <a:pPr lvl="1"/>
            <a:r>
              <a:rPr lang="en-ZA" dirty="0"/>
              <a:t>Lower: (Article 83(4)): Up to €10 000 000 OR 2% of annual global revenue</a:t>
            </a:r>
          </a:p>
          <a:p>
            <a:pPr lvl="1"/>
            <a:r>
              <a:rPr lang="en-ZA" dirty="0"/>
              <a:t>Higher: (Article 83(5)): Up to €20 000 000 OR 4% of annual global revenue</a:t>
            </a:r>
          </a:p>
          <a:p>
            <a:r>
              <a:rPr lang="en-ZA" dirty="0"/>
              <a:t>GDPR does not include juristic persons, where POPIA does</a:t>
            </a:r>
          </a:p>
          <a:p>
            <a:r>
              <a:rPr lang="en-ZA" dirty="0"/>
              <a:t>Breach notification is more specific in GDPR: </a:t>
            </a:r>
          </a:p>
          <a:p>
            <a:pPr lvl="1"/>
            <a:r>
              <a:rPr lang="en-ZA" dirty="0"/>
              <a:t>Within 72 hours of discovery</a:t>
            </a:r>
          </a:p>
          <a:p>
            <a:r>
              <a:rPr lang="en-ZA" dirty="0"/>
              <a:t>GDPR now requires appointment of a Data Protection Officer</a:t>
            </a:r>
          </a:p>
          <a:p>
            <a:pPr lvl="1"/>
            <a:r>
              <a:rPr lang="en-ZA" dirty="0"/>
              <a:t>POPIA has always had this as a requirement</a:t>
            </a:r>
          </a:p>
        </p:txBody>
      </p:sp>
    </p:spTree>
    <p:extLst>
      <p:ext uri="{BB962C8B-B14F-4D97-AF65-F5344CB8AC3E}">
        <p14:creationId xmlns:p14="http://schemas.microsoft.com/office/powerpoint/2010/main" val="3424794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4382</TotalTime>
  <Words>478</Words>
  <Application>Microsoft Macintosh PowerPoint</Application>
  <PresentationFormat>Widescreen</PresentationFormat>
  <Paragraphs>109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</vt:lpstr>
      <vt:lpstr>GDPR &amp; POPIA</vt:lpstr>
      <vt:lpstr>Are you brave enough to share your GDPR journey?</vt:lpstr>
      <vt:lpstr>Is GDPR even applicable to you?</vt:lpstr>
      <vt:lpstr>Where does your Data Protection Officer sit?</vt:lpstr>
      <vt:lpstr>PowerPoint Presentation</vt:lpstr>
      <vt:lpstr>Timeline</vt:lpstr>
      <vt:lpstr>GDPR vs POPIA</vt:lpstr>
      <vt:lpstr>GDPR vs POPIA</vt:lpstr>
      <vt:lpstr>Top 5 Key Differences</vt:lpstr>
      <vt:lpstr>Top 5 Key Differences</vt:lpstr>
      <vt:lpstr>Other Noteworthy Differences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GDPR</dc:title>
  <dc:creator>Nel, Russell R</dc:creator>
  <cp:lastModifiedBy>Leigh Thomas | Alliances</cp:lastModifiedBy>
  <cp:revision>24</cp:revision>
  <dcterms:created xsi:type="dcterms:W3CDTF">2017-07-25T06:19:20Z</dcterms:created>
  <dcterms:modified xsi:type="dcterms:W3CDTF">2019-05-19T17:49:20Z</dcterms:modified>
</cp:coreProperties>
</file>