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94" r:id="rId3"/>
    <p:sldId id="262" r:id="rId4"/>
    <p:sldId id="546" r:id="rId5"/>
    <p:sldId id="257" r:id="rId6"/>
    <p:sldId id="260" r:id="rId7"/>
    <p:sldId id="259" r:id="rId8"/>
    <p:sldId id="263" r:id="rId9"/>
    <p:sldId id="264" r:id="rId10"/>
    <p:sldId id="557" r:id="rId11"/>
    <p:sldId id="313" r:id="rId12"/>
    <p:sldId id="558" r:id="rId13"/>
    <p:sldId id="559" r:id="rId1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37E275-202F-B24D-8AD7-338BE159E3C9}" v="1" dt="2019-04-30T08:46:51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gh Thomas | Alliances" userId="f4387442-7a8a-4934-9476-e4d171ad1e4c" providerId="ADAL" clId="{1037E275-202F-B24D-8AD7-338BE159E3C9}"/>
    <pc:docChg chg="custSel delSld modSld">
      <pc:chgData name="Leigh Thomas | Alliances" userId="f4387442-7a8a-4934-9476-e4d171ad1e4c" providerId="ADAL" clId="{1037E275-202F-B24D-8AD7-338BE159E3C9}" dt="2019-04-30T08:48:14.258" v="5" actId="2696"/>
      <pc:docMkLst>
        <pc:docMk/>
      </pc:docMkLst>
      <pc:sldChg chg="delSp modSp">
        <pc:chgData name="Leigh Thomas | Alliances" userId="f4387442-7a8a-4934-9476-e4d171ad1e4c" providerId="ADAL" clId="{1037E275-202F-B24D-8AD7-338BE159E3C9}" dt="2019-04-30T08:47:51.219" v="4" actId="478"/>
        <pc:sldMkLst>
          <pc:docMk/>
          <pc:sldMk cId="3960810837" sldId="559"/>
        </pc:sldMkLst>
        <pc:spChg chg="del mod">
          <ac:chgData name="Leigh Thomas | Alliances" userId="f4387442-7a8a-4934-9476-e4d171ad1e4c" providerId="ADAL" clId="{1037E275-202F-B24D-8AD7-338BE159E3C9}" dt="2019-04-30T08:47:51.219" v="4" actId="478"/>
          <ac:spMkLst>
            <pc:docMk/>
            <pc:sldMk cId="3960810837" sldId="559"/>
            <ac:spMk id="83" creationId="{7A02FA3B-3132-44F3-9DAA-F30A0D8F8786}"/>
          </ac:spMkLst>
        </pc:spChg>
      </pc:sldChg>
      <pc:sldChg chg="addSp delSp modSp del">
        <pc:chgData name="Leigh Thomas | Alliances" userId="f4387442-7a8a-4934-9476-e4d171ad1e4c" providerId="ADAL" clId="{1037E275-202F-B24D-8AD7-338BE159E3C9}" dt="2019-04-30T08:48:14.258" v="5" actId="2696"/>
        <pc:sldMkLst>
          <pc:docMk/>
          <pc:sldMk cId="457196852" sldId="560"/>
        </pc:sldMkLst>
        <pc:spChg chg="add del mod">
          <ac:chgData name="Leigh Thomas | Alliances" userId="f4387442-7a8a-4934-9476-e4d171ad1e4c" providerId="ADAL" clId="{1037E275-202F-B24D-8AD7-338BE159E3C9}" dt="2019-04-30T08:46:59.546" v="2"/>
          <ac:spMkLst>
            <pc:docMk/>
            <pc:sldMk cId="457196852" sldId="560"/>
            <ac:spMk id="2" creationId="{2F63F880-5E6A-A441-98F7-9B8F24019DE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CFE30B-507D-442B-955D-FABA895751F7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E915457-9FBD-47A3-9E34-90883C9A67B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dirty="0"/>
            <a:t>Who else does this?</a:t>
          </a:r>
        </a:p>
        <a:p>
          <a:pPr algn="ctr">
            <a:lnSpc>
              <a:spcPct val="100000"/>
            </a:lnSpc>
          </a:pPr>
          <a:r>
            <a:rPr lang="en-US" sz="1200" dirty="0"/>
            <a:t>Deliver a memory </a:t>
          </a:r>
        </a:p>
        <a:p>
          <a:pPr algn="ctr">
            <a:lnSpc>
              <a:spcPct val="100000"/>
            </a:lnSpc>
          </a:pPr>
          <a:r>
            <a:rPr lang="en-US" sz="1200" dirty="0"/>
            <a:t>that sets us apart</a:t>
          </a:r>
        </a:p>
      </dgm:t>
    </dgm:pt>
    <dgm:pt modelId="{CAD8191B-0E3D-4F5B-B8F2-14369E3F3D69}" type="parTrans" cxnId="{50BE801F-6EED-4296-BF63-7623AEDF8B35}">
      <dgm:prSet/>
      <dgm:spPr/>
      <dgm:t>
        <a:bodyPr/>
        <a:lstStyle/>
        <a:p>
          <a:endParaRPr lang="en-US"/>
        </a:p>
      </dgm:t>
    </dgm:pt>
    <dgm:pt modelId="{A3504C10-8E48-4F94-BF7D-2689E3B72DD0}" type="sibTrans" cxnId="{50BE801F-6EED-4296-BF63-7623AEDF8B35}">
      <dgm:prSet/>
      <dgm:spPr/>
      <dgm:t>
        <a:bodyPr/>
        <a:lstStyle/>
        <a:p>
          <a:endParaRPr lang="en-US"/>
        </a:p>
      </dgm:t>
    </dgm:pt>
    <dgm:pt modelId="{657B1CD8-1547-475C-8129-1AFE84A81583}">
      <dgm:prSet custT="1"/>
      <dgm:spPr/>
      <dgm:t>
        <a:bodyPr/>
        <a:lstStyle/>
        <a:p>
          <a:pPr algn="ctr"/>
          <a:r>
            <a:rPr lang="en-US" sz="1200" dirty="0"/>
            <a:t>Desire stay and advocate Organisation</a:t>
          </a:r>
        </a:p>
      </dgm:t>
    </dgm:pt>
    <dgm:pt modelId="{C04D7FE3-C388-4790-86CC-901B55B50B3A}" type="parTrans" cxnId="{0DB0B75D-998F-4F1B-B8AB-BC14272870EF}">
      <dgm:prSet/>
      <dgm:spPr/>
      <dgm:t>
        <a:bodyPr/>
        <a:lstStyle/>
        <a:p>
          <a:endParaRPr lang="en-US"/>
        </a:p>
      </dgm:t>
    </dgm:pt>
    <dgm:pt modelId="{5F3B8CAC-7FF7-40BF-B918-C77BB5BF833A}" type="sibTrans" cxnId="{0DB0B75D-998F-4F1B-B8AB-BC14272870EF}">
      <dgm:prSet/>
      <dgm:spPr/>
      <dgm:t>
        <a:bodyPr/>
        <a:lstStyle/>
        <a:p>
          <a:endParaRPr lang="en-US"/>
        </a:p>
      </dgm:t>
    </dgm:pt>
    <dgm:pt modelId="{701B0DE1-65EE-461E-82A0-10FA085218EC}">
      <dgm:prSet phldrT="[Text]" custT="1"/>
      <dgm:spPr/>
      <dgm:t>
        <a:bodyPr/>
        <a:lstStyle/>
        <a:p>
          <a:pPr algn="ctr"/>
          <a:r>
            <a:rPr lang="en-US" sz="1200" dirty="0"/>
            <a:t>Reliable  experience at priority interactions</a:t>
          </a:r>
        </a:p>
        <a:p>
          <a:pPr algn="ctr"/>
          <a:r>
            <a:rPr lang="en-US" sz="1200" dirty="0"/>
            <a:t>Consistent experience across any touch point</a:t>
          </a:r>
        </a:p>
      </dgm:t>
    </dgm:pt>
    <dgm:pt modelId="{183FE5AF-40B3-4314-90DD-7ACF3B165FEA}" type="sibTrans" cxnId="{2076A7DF-EE5F-4B1C-BA6E-4E971BE930CF}">
      <dgm:prSet/>
      <dgm:spPr/>
      <dgm:t>
        <a:bodyPr/>
        <a:lstStyle/>
        <a:p>
          <a:endParaRPr lang="en-US"/>
        </a:p>
      </dgm:t>
    </dgm:pt>
    <dgm:pt modelId="{C32D5051-4671-4288-91DC-B502EDB43103}" type="parTrans" cxnId="{2076A7DF-EE5F-4B1C-BA6E-4E971BE930CF}">
      <dgm:prSet/>
      <dgm:spPr/>
      <dgm:t>
        <a:bodyPr/>
        <a:lstStyle/>
        <a:p>
          <a:endParaRPr lang="en-US"/>
        </a:p>
      </dgm:t>
    </dgm:pt>
    <dgm:pt modelId="{E91E3017-9ECF-43F2-8C1C-2690676EC1A8}">
      <dgm:prSet phldrT="[Text]" custT="1"/>
      <dgm:spPr/>
      <dgm:t>
        <a:bodyPr anchor="ctr"/>
        <a:lstStyle/>
        <a:p>
          <a:pPr algn="ctr"/>
          <a:r>
            <a:rPr lang="en-US" sz="1200" dirty="0"/>
            <a:t>Experience</a:t>
          </a:r>
        </a:p>
        <a:p>
          <a:pPr algn="ctr"/>
          <a:r>
            <a:rPr lang="en-US" sz="1200" dirty="0"/>
            <a:t>Inconsistent interactions across touch points</a:t>
          </a:r>
        </a:p>
      </dgm:t>
    </dgm:pt>
    <dgm:pt modelId="{2FA31F15-936E-48B2-A1E5-1F74FFBDF226}" type="sibTrans" cxnId="{FE227279-38C0-48B0-BEC5-3A3436BD51E8}">
      <dgm:prSet/>
      <dgm:spPr/>
      <dgm:t>
        <a:bodyPr/>
        <a:lstStyle/>
        <a:p>
          <a:endParaRPr lang="en-US"/>
        </a:p>
      </dgm:t>
    </dgm:pt>
    <dgm:pt modelId="{FDEA3C1C-DAA2-43BE-8C4B-72D668C99236}" type="parTrans" cxnId="{FE227279-38C0-48B0-BEC5-3A3436BD51E8}">
      <dgm:prSet/>
      <dgm:spPr/>
      <dgm:t>
        <a:bodyPr/>
        <a:lstStyle/>
        <a:p>
          <a:endParaRPr lang="en-US"/>
        </a:p>
      </dgm:t>
    </dgm:pt>
    <dgm:pt modelId="{BF6F5F49-93F8-4CFA-8907-88788E5CCBE5}" type="pres">
      <dgm:prSet presAssocID="{60CFE30B-507D-442B-955D-FABA895751F7}" presName="arrowDiagram" presStyleCnt="0">
        <dgm:presLayoutVars>
          <dgm:chMax val="5"/>
          <dgm:dir/>
          <dgm:resizeHandles val="exact"/>
        </dgm:presLayoutVars>
      </dgm:prSet>
      <dgm:spPr/>
    </dgm:pt>
    <dgm:pt modelId="{62C8FF4B-2108-49BF-AA6C-4C7D3BC9DB27}" type="pres">
      <dgm:prSet presAssocID="{60CFE30B-507D-442B-955D-FABA895751F7}" presName="arrow" presStyleLbl="bgShp" presStyleIdx="0" presStyleCnt="1" custLinFactNeighborX="-3394"/>
      <dgm:spPr>
        <a:solidFill>
          <a:schemeClr val="bg1">
            <a:lumMod val="85000"/>
          </a:schemeClr>
        </a:solidFill>
      </dgm:spPr>
    </dgm:pt>
    <dgm:pt modelId="{E406C9E9-10C6-48BB-BF72-1B5292E651F4}" type="pres">
      <dgm:prSet presAssocID="{60CFE30B-507D-442B-955D-FABA895751F7}" presName="arrowDiagram4" presStyleCnt="0"/>
      <dgm:spPr/>
    </dgm:pt>
    <dgm:pt modelId="{368A2F53-17AE-4ED7-BC41-9560982CC2A9}" type="pres">
      <dgm:prSet presAssocID="{E91E3017-9ECF-43F2-8C1C-2690676EC1A8}" presName="bullet4a" presStyleLbl="node1" presStyleIdx="0" presStyleCnt="4" custScaleX="636478" custScaleY="636478"/>
      <dgm:spPr>
        <a:solidFill>
          <a:schemeClr val="bg1"/>
        </a:solidFill>
        <a:ln>
          <a:solidFill>
            <a:schemeClr val="accent2"/>
          </a:solidFill>
        </a:ln>
      </dgm:spPr>
    </dgm:pt>
    <dgm:pt modelId="{6D80C6F5-7236-4BA7-80E3-0E9DBEB505F5}" type="pres">
      <dgm:prSet presAssocID="{E91E3017-9ECF-43F2-8C1C-2690676EC1A8}" presName="textBox4a" presStyleLbl="revTx" presStyleIdx="0" presStyleCnt="4" custScaleX="130448" custScaleY="81108" custLinFactNeighborX="13595" custLinFactNeighborY="26557">
        <dgm:presLayoutVars>
          <dgm:bulletEnabled val="1"/>
        </dgm:presLayoutVars>
      </dgm:prSet>
      <dgm:spPr/>
    </dgm:pt>
    <dgm:pt modelId="{09CCA076-C1F8-4ADF-B89E-D7C7D39B428D}" type="pres">
      <dgm:prSet presAssocID="{701B0DE1-65EE-461E-82A0-10FA085218EC}" presName="bullet4b" presStyleLbl="node1" presStyleIdx="1" presStyleCnt="4" custScaleX="432516" custScaleY="432516"/>
      <dgm:spPr>
        <a:solidFill>
          <a:schemeClr val="bg1"/>
        </a:solidFill>
        <a:ln>
          <a:solidFill>
            <a:schemeClr val="accent3"/>
          </a:solidFill>
        </a:ln>
      </dgm:spPr>
    </dgm:pt>
    <dgm:pt modelId="{3C91C714-ACAF-4DEC-A358-DECF48A059B2}" type="pres">
      <dgm:prSet presAssocID="{701B0DE1-65EE-461E-82A0-10FA085218EC}" presName="textBox4b" presStyleLbl="revTx" presStyleIdx="1" presStyleCnt="4" custScaleX="107485" custScaleY="31282" custLinFactNeighborX="7105" custLinFactNeighborY="-7821">
        <dgm:presLayoutVars>
          <dgm:bulletEnabled val="1"/>
        </dgm:presLayoutVars>
      </dgm:prSet>
      <dgm:spPr/>
    </dgm:pt>
    <dgm:pt modelId="{6AD24AA4-7980-4692-BCA0-F4C8EFED9019}" type="pres">
      <dgm:prSet presAssocID="{1E915457-9FBD-47A3-9E34-90883C9A67B3}" presName="bullet4c" presStyleLbl="node1" presStyleIdx="2" presStyleCnt="4" custScaleX="376647" custScaleY="376647"/>
      <dgm:spPr>
        <a:solidFill>
          <a:schemeClr val="bg1"/>
        </a:solidFill>
        <a:ln>
          <a:solidFill>
            <a:schemeClr val="accent1"/>
          </a:solidFill>
        </a:ln>
      </dgm:spPr>
    </dgm:pt>
    <dgm:pt modelId="{F85A1085-8EB1-4FFC-9F34-F33C905C4159}" type="pres">
      <dgm:prSet presAssocID="{1E915457-9FBD-47A3-9E34-90883C9A67B3}" presName="textBox4c" presStyleLbl="revTx" presStyleIdx="2" presStyleCnt="4" custScaleX="123345" custScaleY="44159" custLinFactNeighborX="-9931" custLinFactNeighborY="-3231">
        <dgm:presLayoutVars>
          <dgm:bulletEnabled val="1"/>
        </dgm:presLayoutVars>
      </dgm:prSet>
      <dgm:spPr/>
    </dgm:pt>
    <dgm:pt modelId="{319BC202-350D-4942-B81E-F760FD57C16E}" type="pres">
      <dgm:prSet presAssocID="{657B1CD8-1547-475C-8129-1AFE84A81583}" presName="bullet4d" presStyleLbl="node1" presStyleIdx="3" presStyleCnt="4" custScaleX="312605" custScaleY="309507"/>
      <dgm:spPr>
        <a:solidFill>
          <a:schemeClr val="bg1"/>
        </a:solidFill>
        <a:ln>
          <a:solidFill>
            <a:schemeClr val="accent6"/>
          </a:solidFill>
        </a:ln>
      </dgm:spPr>
    </dgm:pt>
    <dgm:pt modelId="{7398B2CA-71BD-4B82-8FFA-6C83A6AE4261}" type="pres">
      <dgm:prSet presAssocID="{657B1CD8-1547-475C-8129-1AFE84A81583}" presName="textBox4d" presStyleLbl="revTx" presStyleIdx="3" presStyleCnt="4" custScaleX="93912" custScaleY="25142" custLinFactNeighborX="-46435" custLinFactNeighborY="-11013">
        <dgm:presLayoutVars>
          <dgm:bulletEnabled val="1"/>
        </dgm:presLayoutVars>
      </dgm:prSet>
      <dgm:spPr/>
    </dgm:pt>
  </dgm:ptLst>
  <dgm:cxnLst>
    <dgm:cxn modelId="{50BE801F-6EED-4296-BF63-7623AEDF8B35}" srcId="{60CFE30B-507D-442B-955D-FABA895751F7}" destId="{1E915457-9FBD-47A3-9E34-90883C9A67B3}" srcOrd="2" destOrd="0" parTransId="{CAD8191B-0E3D-4F5B-B8F2-14369E3F3D69}" sibTransId="{A3504C10-8E48-4F94-BF7D-2689E3B72DD0}"/>
    <dgm:cxn modelId="{37473920-8C58-4E76-8135-0BF1D065ABA9}" type="presOf" srcId="{701B0DE1-65EE-461E-82A0-10FA085218EC}" destId="{3C91C714-ACAF-4DEC-A358-DECF48A059B2}" srcOrd="0" destOrd="0" presId="urn:microsoft.com/office/officeart/2005/8/layout/arrow2"/>
    <dgm:cxn modelId="{C2DA7B2E-C115-4716-8EF5-50F7096DD3F3}" type="presOf" srcId="{1E915457-9FBD-47A3-9E34-90883C9A67B3}" destId="{F85A1085-8EB1-4FFC-9F34-F33C905C4159}" srcOrd="0" destOrd="0" presId="urn:microsoft.com/office/officeart/2005/8/layout/arrow2"/>
    <dgm:cxn modelId="{0DB0B75D-998F-4F1B-B8AB-BC14272870EF}" srcId="{60CFE30B-507D-442B-955D-FABA895751F7}" destId="{657B1CD8-1547-475C-8129-1AFE84A81583}" srcOrd="3" destOrd="0" parTransId="{C04D7FE3-C388-4790-86CC-901B55B50B3A}" sibTransId="{5F3B8CAC-7FF7-40BF-B918-C77BB5BF833A}"/>
    <dgm:cxn modelId="{CEDAE373-6AE5-4951-9048-E1931810897E}" type="presOf" srcId="{657B1CD8-1547-475C-8129-1AFE84A81583}" destId="{7398B2CA-71BD-4B82-8FFA-6C83A6AE4261}" srcOrd="0" destOrd="0" presId="urn:microsoft.com/office/officeart/2005/8/layout/arrow2"/>
    <dgm:cxn modelId="{FE227279-38C0-48B0-BEC5-3A3436BD51E8}" srcId="{60CFE30B-507D-442B-955D-FABA895751F7}" destId="{E91E3017-9ECF-43F2-8C1C-2690676EC1A8}" srcOrd="0" destOrd="0" parTransId="{FDEA3C1C-DAA2-43BE-8C4B-72D668C99236}" sibTransId="{2FA31F15-936E-48B2-A1E5-1F74FFBDF226}"/>
    <dgm:cxn modelId="{8D47079C-9E51-4E9B-AE85-0E3D9B4A788A}" type="presOf" srcId="{E91E3017-9ECF-43F2-8C1C-2690676EC1A8}" destId="{6D80C6F5-7236-4BA7-80E3-0E9DBEB505F5}" srcOrd="0" destOrd="0" presId="urn:microsoft.com/office/officeart/2005/8/layout/arrow2"/>
    <dgm:cxn modelId="{2076A7DF-EE5F-4B1C-BA6E-4E971BE930CF}" srcId="{60CFE30B-507D-442B-955D-FABA895751F7}" destId="{701B0DE1-65EE-461E-82A0-10FA085218EC}" srcOrd="1" destOrd="0" parTransId="{C32D5051-4671-4288-91DC-B502EDB43103}" sibTransId="{183FE5AF-40B3-4314-90DD-7ACF3B165FEA}"/>
    <dgm:cxn modelId="{77748AEF-6189-402D-A727-AA111CC67C81}" type="presOf" srcId="{60CFE30B-507D-442B-955D-FABA895751F7}" destId="{BF6F5F49-93F8-4CFA-8907-88788E5CCBE5}" srcOrd="0" destOrd="0" presId="urn:microsoft.com/office/officeart/2005/8/layout/arrow2"/>
    <dgm:cxn modelId="{E2BA4C4D-39D7-40AC-B868-4A00F5838C28}" type="presParOf" srcId="{BF6F5F49-93F8-4CFA-8907-88788E5CCBE5}" destId="{62C8FF4B-2108-49BF-AA6C-4C7D3BC9DB27}" srcOrd="0" destOrd="0" presId="urn:microsoft.com/office/officeart/2005/8/layout/arrow2"/>
    <dgm:cxn modelId="{2611F915-17CF-45E4-8D87-67FF72759B2C}" type="presParOf" srcId="{BF6F5F49-93F8-4CFA-8907-88788E5CCBE5}" destId="{E406C9E9-10C6-48BB-BF72-1B5292E651F4}" srcOrd="1" destOrd="0" presId="urn:microsoft.com/office/officeart/2005/8/layout/arrow2"/>
    <dgm:cxn modelId="{2245AAF2-1DDC-4A2A-8459-6210592551EE}" type="presParOf" srcId="{E406C9E9-10C6-48BB-BF72-1B5292E651F4}" destId="{368A2F53-17AE-4ED7-BC41-9560982CC2A9}" srcOrd="0" destOrd="0" presId="urn:microsoft.com/office/officeart/2005/8/layout/arrow2"/>
    <dgm:cxn modelId="{35978A52-1DEA-4349-BB99-B2C65801B4AA}" type="presParOf" srcId="{E406C9E9-10C6-48BB-BF72-1B5292E651F4}" destId="{6D80C6F5-7236-4BA7-80E3-0E9DBEB505F5}" srcOrd="1" destOrd="0" presId="urn:microsoft.com/office/officeart/2005/8/layout/arrow2"/>
    <dgm:cxn modelId="{1700941C-1A6A-4B14-B83A-2A7BF1695E53}" type="presParOf" srcId="{E406C9E9-10C6-48BB-BF72-1B5292E651F4}" destId="{09CCA076-C1F8-4ADF-B89E-D7C7D39B428D}" srcOrd="2" destOrd="0" presId="urn:microsoft.com/office/officeart/2005/8/layout/arrow2"/>
    <dgm:cxn modelId="{B33F417E-C721-4ADF-8A58-26C407F574EA}" type="presParOf" srcId="{E406C9E9-10C6-48BB-BF72-1B5292E651F4}" destId="{3C91C714-ACAF-4DEC-A358-DECF48A059B2}" srcOrd="3" destOrd="0" presId="urn:microsoft.com/office/officeart/2005/8/layout/arrow2"/>
    <dgm:cxn modelId="{D6FF9ACE-27A0-4580-A059-E879BD5905CB}" type="presParOf" srcId="{E406C9E9-10C6-48BB-BF72-1B5292E651F4}" destId="{6AD24AA4-7980-4692-BCA0-F4C8EFED9019}" srcOrd="4" destOrd="0" presId="urn:microsoft.com/office/officeart/2005/8/layout/arrow2"/>
    <dgm:cxn modelId="{D4D789CB-FC9B-4A21-93DD-0F78C9FA8105}" type="presParOf" srcId="{E406C9E9-10C6-48BB-BF72-1B5292E651F4}" destId="{F85A1085-8EB1-4FFC-9F34-F33C905C4159}" srcOrd="5" destOrd="0" presId="urn:microsoft.com/office/officeart/2005/8/layout/arrow2"/>
    <dgm:cxn modelId="{0C3019BB-CB07-49D2-8F2B-26C15BB5EEFF}" type="presParOf" srcId="{E406C9E9-10C6-48BB-BF72-1B5292E651F4}" destId="{319BC202-350D-4942-B81E-F760FD57C16E}" srcOrd="6" destOrd="0" presId="urn:microsoft.com/office/officeart/2005/8/layout/arrow2"/>
    <dgm:cxn modelId="{028903B3-6062-4D14-979D-057381CA11AB}" type="presParOf" srcId="{E406C9E9-10C6-48BB-BF72-1B5292E651F4}" destId="{7398B2CA-71BD-4B82-8FFA-6C83A6AE42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D450A0-D63B-4A81-8A7C-A9AB2DDFE2FB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3378BF-99FF-4A3D-99B5-C1D3684D4803}">
      <dgm:prSet phldrT="[Text]"/>
      <dgm:spPr/>
      <dgm:t>
        <a:bodyPr/>
        <a:lstStyle/>
        <a:p>
          <a:r>
            <a:rPr lang="en-US" dirty="0"/>
            <a:t>Things not being done currently in this market space</a:t>
          </a:r>
        </a:p>
      </dgm:t>
    </dgm:pt>
    <dgm:pt modelId="{C54E2928-5F58-4C36-B8CD-6F4DD5C14C3A}" type="parTrans" cxnId="{7C16743F-147E-4354-9FBC-5FED7484534A}">
      <dgm:prSet/>
      <dgm:spPr/>
      <dgm:t>
        <a:bodyPr/>
        <a:lstStyle/>
        <a:p>
          <a:endParaRPr lang="en-US"/>
        </a:p>
      </dgm:t>
    </dgm:pt>
    <dgm:pt modelId="{1B9175C5-794B-454B-9A9E-F8B1310EC260}" type="sibTrans" cxnId="{7C16743F-147E-4354-9FBC-5FED7484534A}">
      <dgm:prSet/>
      <dgm:spPr/>
      <dgm:t>
        <a:bodyPr/>
        <a:lstStyle/>
        <a:p>
          <a:endParaRPr lang="en-US"/>
        </a:p>
      </dgm:t>
    </dgm:pt>
    <dgm:pt modelId="{FF3616A7-0830-414D-82BE-7EC05C2EBC54}">
      <dgm:prSet phldrT="[Text]"/>
      <dgm:spPr/>
      <dgm:t>
        <a:bodyPr/>
        <a:lstStyle/>
        <a:p>
          <a:r>
            <a:rPr lang="en-US" dirty="0"/>
            <a:t>Things being done badly by organisation for the client during their experience in this space</a:t>
          </a:r>
        </a:p>
      </dgm:t>
    </dgm:pt>
    <dgm:pt modelId="{C24B7693-C5A9-4751-8B7E-D977E87C5BC8}" type="parTrans" cxnId="{3751082E-EAC1-43B1-8DF1-8F7EF68A2F05}">
      <dgm:prSet/>
      <dgm:spPr/>
      <dgm:t>
        <a:bodyPr/>
        <a:lstStyle/>
        <a:p>
          <a:endParaRPr lang="en-US"/>
        </a:p>
      </dgm:t>
    </dgm:pt>
    <dgm:pt modelId="{913506F1-9A1C-4D58-B51D-A2B34A3C84F3}" type="sibTrans" cxnId="{3751082E-EAC1-43B1-8DF1-8F7EF68A2F05}">
      <dgm:prSet/>
      <dgm:spPr/>
      <dgm:t>
        <a:bodyPr/>
        <a:lstStyle/>
        <a:p>
          <a:endParaRPr lang="en-US"/>
        </a:p>
      </dgm:t>
    </dgm:pt>
    <dgm:pt modelId="{EE85C38B-BBBC-48AD-BFFA-9BC927DA3D32}">
      <dgm:prSet phldrT="[Text]"/>
      <dgm:spPr/>
      <dgm:t>
        <a:bodyPr/>
        <a:lstStyle/>
        <a:p>
          <a:r>
            <a:rPr lang="en-US" dirty="0"/>
            <a:t>Things done by client that could do better or cheaper by someone else/by some other means</a:t>
          </a:r>
        </a:p>
      </dgm:t>
    </dgm:pt>
    <dgm:pt modelId="{C44CCB02-5E2E-4B3D-985E-B0F737EC9837}" type="parTrans" cxnId="{A5175EAD-D8BC-48AB-AFEA-8A7C26058EA3}">
      <dgm:prSet/>
      <dgm:spPr/>
      <dgm:t>
        <a:bodyPr/>
        <a:lstStyle/>
        <a:p>
          <a:endParaRPr lang="en-US"/>
        </a:p>
      </dgm:t>
    </dgm:pt>
    <dgm:pt modelId="{72981C38-A544-4A9B-B792-D7B98CEFB106}" type="sibTrans" cxnId="{A5175EAD-D8BC-48AB-AFEA-8A7C26058EA3}">
      <dgm:prSet/>
      <dgm:spPr/>
      <dgm:t>
        <a:bodyPr/>
        <a:lstStyle/>
        <a:p>
          <a:endParaRPr lang="en-US"/>
        </a:p>
      </dgm:t>
    </dgm:pt>
    <dgm:pt modelId="{E62528B0-5C0E-445E-AE4E-506E13398F19}">
      <dgm:prSet phldrT="[Text]"/>
      <dgm:spPr/>
      <dgm:t>
        <a:bodyPr/>
        <a:lstStyle/>
        <a:p>
          <a:r>
            <a:rPr lang="en-US" dirty="0"/>
            <a:t>Create what the industry has never offered in this market space</a:t>
          </a:r>
        </a:p>
      </dgm:t>
    </dgm:pt>
    <dgm:pt modelId="{DB9C8633-5362-4FA9-A35F-2A5B11556F42}" type="parTrans" cxnId="{E1556D1D-F62E-4C20-A7C0-45C45CBB592A}">
      <dgm:prSet/>
      <dgm:spPr/>
      <dgm:t>
        <a:bodyPr/>
        <a:lstStyle/>
        <a:p>
          <a:endParaRPr lang="en-US"/>
        </a:p>
      </dgm:t>
    </dgm:pt>
    <dgm:pt modelId="{79247372-EC6E-4F26-8E8E-8D1D0065BE38}" type="sibTrans" cxnId="{E1556D1D-F62E-4C20-A7C0-45C45CBB592A}">
      <dgm:prSet/>
      <dgm:spPr/>
      <dgm:t>
        <a:bodyPr/>
        <a:lstStyle/>
        <a:p>
          <a:endParaRPr lang="en-US"/>
        </a:p>
      </dgm:t>
    </dgm:pt>
    <dgm:pt modelId="{7EBC6C07-97E0-49DB-BC5D-99FDB59E310B}">
      <dgm:prSet/>
      <dgm:spPr/>
      <dgm:t>
        <a:bodyPr/>
        <a:lstStyle/>
        <a:p>
          <a:r>
            <a:rPr lang="en-US" dirty="0"/>
            <a:t>Raise aspects in client activities well beyond industry standards  </a:t>
          </a:r>
        </a:p>
      </dgm:t>
    </dgm:pt>
    <dgm:pt modelId="{0404B229-1A9E-402A-A60D-740AE97AED6A}" type="parTrans" cxnId="{690C8DAF-B3E0-4724-81FC-C052B942502D}">
      <dgm:prSet/>
      <dgm:spPr/>
      <dgm:t>
        <a:bodyPr/>
        <a:lstStyle/>
        <a:p>
          <a:endParaRPr lang="en-US"/>
        </a:p>
      </dgm:t>
    </dgm:pt>
    <dgm:pt modelId="{8E9BA5E3-8480-4C36-99C7-52AE8BE17469}" type="sibTrans" cxnId="{690C8DAF-B3E0-4724-81FC-C052B942502D}">
      <dgm:prSet/>
      <dgm:spPr/>
      <dgm:t>
        <a:bodyPr/>
        <a:lstStyle/>
        <a:p>
          <a:endParaRPr lang="en-US"/>
        </a:p>
      </dgm:t>
    </dgm:pt>
    <dgm:pt modelId="{64769ECE-261D-4EA5-A355-8666B4AB342C}" type="pres">
      <dgm:prSet presAssocID="{D5D450A0-D63B-4A81-8A7C-A9AB2DDFE2FB}" presName="cycle" presStyleCnt="0">
        <dgm:presLayoutVars>
          <dgm:dir/>
          <dgm:resizeHandles val="exact"/>
        </dgm:presLayoutVars>
      </dgm:prSet>
      <dgm:spPr/>
    </dgm:pt>
    <dgm:pt modelId="{FC4336E1-2D49-4185-9F77-1FF724CA4FA1}" type="pres">
      <dgm:prSet presAssocID="{E93378BF-99FF-4A3D-99B5-C1D3684D4803}" presName="node" presStyleLbl="node1" presStyleIdx="0" presStyleCnt="5">
        <dgm:presLayoutVars>
          <dgm:bulletEnabled val="1"/>
        </dgm:presLayoutVars>
      </dgm:prSet>
      <dgm:spPr/>
    </dgm:pt>
    <dgm:pt modelId="{2D2767E0-AB23-49BA-B400-9E6F049CEBA6}" type="pres">
      <dgm:prSet presAssocID="{E93378BF-99FF-4A3D-99B5-C1D3684D4803}" presName="spNode" presStyleCnt="0"/>
      <dgm:spPr/>
    </dgm:pt>
    <dgm:pt modelId="{101B4CD9-EB86-406B-A664-080F09AFF6B2}" type="pres">
      <dgm:prSet presAssocID="{1B9175C5-794B-454B-9A9E-F8B1310EC260}" presName="sibTrans" presStyleLbl="sibTrans1D1" presStyleIdx="0" presStyleCnt="5"/>
      <dgm:spPr/>
    </dgm:pt>
    <dgm:pt modelId="{AA958179-CBC0-4751-8ED7-C570EA0D6AE3}" type="pres">
      <dgm:prSet presAssocID="{FF3616A7-0830-414D-82BE-7EC05C2EBC54}" presName="node" presStyleLbl="node1" presStyleIdx="1" presStyleCnt="5">
        <dgm:presLayoutVars>
          <dgm:bulletEnabled val="1"/>
        </dgm:presLayoutVars>
      </dgm:prSet>
      <dgm:spPr/>
    </dgm:pt>
    <dgm:pt modelId="{276BBE75-D4DF-42AE-8BC4-3961186B1327}" type="pres">
      <dgm:prSet presAssocID="{FF3616A7-0830-414D-82BE-7EC05C2EBC54}" presName="spNode" presStyleCnt="0"/>
      <dgm:spPr/>
    </dgm:pt>
    <dgm:pt modelId="{CEC8A094-45E6-4627-BDD1-0CE243ACAD80}" type="pres">
      <dgm:prSet presAssocID="{913506F1-9A1C-4D58-B51D-A2B34A3C84F3}" presName="sibTrans" presStyleLbl="sibTrans1D1" presStyleIdx="1" presStyleCnt="5"/>
      <dgm:spPr/>
    </dgm:pt>
    <dgm:pt modelId="{28567CAA-A955-4CD0-9B7A-3EC3862AAC09}" type="pres">
      <dgm:prSet presAssocID="{EE85C38B-BBBC-48AD-BFFA-9BC927DA3D32}" presName="node" presStyleLbl="node1" presStyleIdx="2" presStyleCnt="5">
        <dgm:presLayoutVars>
          <dgm:bulletEnabled val="1"/>
        </dgm:presLayoutVars>
      </dgm:prSet>
      <dgm:spPr/>
    </dgm:pt>
    <dgm:pt modelId="{69A7B725-B4E8-425B-BDE4-5D5E3BDCC706}" type="pres">
      <dgm:prSet presAssocID="{EE85C38B-BBBC-48AD-BFFA-9BC927DA3D32}" presName="spNode" presStyleCnt="0"/>
      <dgm:spPr/>
    </dgm:pt>
    <dgm:pt modelId="{5F70151B-A204-4AD8-8923-B3F67F74C70A}" type="pres">
      <dgm:prSet presAssocID="{72981C38-A544-4A9B-B792-D7B98CEFB106}" presName="sibTrans" presStyleLbl="sibTrans1D1" presStyleIdx="2" presStyleCnt="5"/>
      <dgm:spPr/>
    </dgm:pt>
    <dgm:pt modelId="{D8B39D8D-8883-400A-8503-0A8AC62D073D}" type="pres">
      <dgm:prSet presAssocID="{E62528B0-5C0E-445E-AE4E-506E13398F19}" presName="node" presStyleLbl="node1" presStyleIdx="3" presStyleCnt="5">
        <dgm:presLayoutVars>
          <dgm:bulletEnabled val="1"/>
        </dgm:presLayoutVars>
      </dgm:prSet>
      <dgm:spPr/>
    </dgm:pt>
    <dgm:pt modelId="{F81EF7B4-6CAB-4FFC-9E3D-EBE54E707B3E}" type="pres">
      <dgm:prSet presAssocID="{E62528B0-5C0E-445E-AE4E-506E13398F19}" presName="spNode" presStyleCnt="0"/>
      <dgm:spPr/>
    </dgm:pt>
    <dgm:pt modelId="{0A8DC82E-08E5-4109-9232-EC7A71C1730A}" type="pres">
      <dgm:prSet presAssocID="{79247372-EC6E-4F26-8E8E-8D1D0065BE38}" presName="sibTrans" presStyleLbl="sibTrans1D1" presStyleIdx="3" presStyleCnt="5"/>
      <dgm:spPr/>
    </dgm:pt>
    <dgm:pt modelId="{EF47E2E1-36D0-4616-8E6F-509089BBBFDD}" type="pres">
      <dgm:prSet presAssocID="{7EBC6C07-97E0-49DB-BC5D-99FDB59E310B}" presName="node" presStyleLbl="node1" presStyleIdx="4" presStyleCnt="5">
        <dgm:presLayoutVars>
          <dgm:bulletEnabled val="1"/>
        </dgm:presLayoutVars>
      </dgm:prSet>
      <dgm:spPr/>
    </dgm:pt>
    <dgm:pt modelId="{611E6C16-3499-4F79-BD49-B32A1FEF1A30}" type="pres">
      <dgm:prSet presAssocID="{7EBC6C07-97E0-49DB-BC5D-99FDB59E310B}" presName="spNode" presStyleCnt="0"/>
      <dgm:spPr/>
    </dgm:pt>
    <dgm:pt modelId="{424B31A2-DF01-4F7E-BA19-E7B99B86829B}" type="pres">
      <dgm:prSet presAssocID="{8E9BA5E3-8480-4C36-99C7-52AE8BE17469}" presName="sibTrans" presStyleLbl="sibTrans1D1" presStyleIdx="4" presStyleCnt="5"/>
      <dgm:spPr/>
    </dgm:pt>
  </dgm:ptLst>
  <dgm:cxnLst>
    <dgm:cxn modelId="{E1556D1D-F62E-4C20-A7C0-45C45CBB592A}" srcId="{D5D450A0-D63B-4A81-8A7C-A9AB2DDFE2FB}" destId="{E62528B0-5C0E-445E-AE4E-506E13398F19}" srcOrd="3" destOrd="0" parTransId="{DB9C8633-5362-4FA9-A35F-2A5B11556F42}" sibTransId="{79247372-EC6E-4F26-8E8E-8D1D0065BE38}"/>
    <dgm:cxn modelId="{3751082E-EAC1-43B1-8DF1-8F7EF68A2F05}" srcId="{D5D450A0-D63B-4A81-8A7C-A9AB2DDFE2FB}" destId="{FF3616A7-0830-414D-82BE-7EC05C2EBC54}" srcOrd="1" destOrd="0" parTransId="{C24B7693-C5A9-4751-8B7E-D977E87C5BC8}" sibTransId="{913506F1-9A1C-4D58-B51D-A2B34A3C84F3}"/>
    <dgm:cxn modelId="{99818F34-448F-4AE6-BF41-F4CFA8A089EE}" type="presOf" srcId="{1B9175C5-794B-454B-9A9E-F8B1310EC260}" destId="{101B4CD9-EB86-406B-A664-080F09AFF6B2}" srcOrd="0" destOrd="0" presId="urn:microsoft.com/office/officeart/2005/8/layout/cycle6"/>
    <dgm:cxn modelId="{A1DAD837-9AE9-40C5-A60D-5279949AAC5A}" type="presOf" srcId="{E62528B0-5C0E-445E-AE4E-506E13398F19}" destId="{D8B39D8D-8883-400A-8503-0A8AC62D073D}" srcOrd="0" destOrd="0" presId="urn:microsoft.com/office/officeart/2005/8/layout/cycle6"/>
    <dgm:cxn modelId="{ED450839-2280-4201-9843-A05F6536C3B1}" type="presOf" srcId="{D5D450A0-D63B-4A81-8A7C-A9AB2DDFE2FB}" destId="{64769ECE-261D-4EA5-A355-8666B4AB342C}" srcOrd="0" destOrd="0" presId="urn:microsoft.com/office/officeart/2005/8/layout/cycle6"/>
    <dgm:cxn modelId="{7C16743F-147E-4354-9FBC-5FED7484534A}" srcId="{D5D450A0-D63B-4A81-8A7C-A9AB2DDFE2FB}" destId="{E93378BF-99FF-4A3D-99B5-C1D3684D4803}" srcOrd="0" destOrd="0" parTransId="{C54E2928-5F58-4C36-B8CD-6F4DD5C14C3A}" sibTransId="{1B9175C5-794B-454B-9A9E-F8B1310EC260}"/>
    <dgm:cxn modelId="{18022F4C-DE60-4B79-87F8-955507B4ACE4}" type="presOf" srcId="{79247372-EC6E-4F26-8E8E-8D1D0065BE38}" destId="{0A8DC82E-08E5-4109-9232-EC7A71C1730A}" srcOrd="0" destOrd="0" presId="urn:microsoft.com/office/officeart/2005/8/layout/cycle6"/>
    <dgm:cxn modelId="{FF891454-1CDB-4C6F-9FB5-2F7CC5E77142}" type="presOf" srcId="{8E9BA5E3-8480-4C36-99C7-52AE8BE17469}" destId="{424B31A2-DF01-4F7E-BA19-E7B99B86829B}" srcOrd="0" destOrd="0" presId="urn:microsoft.com/office/officeart/2005/8/layout/cycle6"/>
    <dgm:cxn modelId="{9454A46B-9221-4033-BD75-E4A5C4DCD046}" type="presOf" srcId="{7EBC6C07-97E0-49DB-BC5D-99FDB59E310B}" destId="{EF47E2E1-36D0-4616-8E6F-509089BBBFDD}" srcOrd="0" destOrd="0" presId="urn:microsoft.com/office/officeart/2005/8/layout/cycle6"/>
    <dgm:cxn modelId="{7C73907B-7CC7-488E-92A3-658453F780DF}" type="presOf" srcId="{E93378BF-99FF-4A3D-99B5-C1D3684D4803}" destId="{FC4336E1-2D49-4185-9F77-1FF724CA4FA1}" srcOrd="0" destOrd="0" presId="urn:microsoft.com/office/officeart/2005/8/layout/cycle6"/>
    <dgm:cxn modelId="{91E29B95-2BA8-446F-983F-42344152CAB9}" type="presOf" srcId="{FF3616A7-0830-414D-82BE-7EC05C2EBC54}" destId="{AA958179-CBC0-4751-8ED7-C570EA0D6AE3}" srcOrd="0" destOrd="0" presId="urn:microsoft.com/office/officeart/2005/8/layout/cycle6"/>
    <dgm:cxn modelId="{A5175EAD-D8BC-48AB-AFEA-8A7C26058EA3}" srcId="{D5D450A0-D63B-4A81-8A7C-A9AB2DDFE2FB}" destId="{EE85C38B-BBBC-48AD-BFFA-9BC927DA3D32}" srcOrd="2" destOrd="0" parTransId="{C44CCB02-5E2E-4B3D-985E-B0F737EC9837}" sibTransId="{72981C38-A544-4A9B-B792-D7B98CEFB106}"/>
    <dgm:cxn modelId="{690C8DAF-B3E0-4724-81FC-C052B942502D}" srcId="{D5D450A0-D63B-4A81-8A7C-A9AB2DDFE2FB}" destId="{7EBC6C07-97E0-49DB-BC5D-99FDB59E310B}" srcOrd="4" destOrd="0" parTransId="{0404B229-1A9E-402A-A60D-740AE97AED6A}" sibTransId="{8E9BA5E3-8480-4C36-99C7-52AE8BE17469}"/>
    <dgm:cxn modelId="{225B51B8-8AC8-4BE5-901C-AF57A0A0398D}" type="presOf" srcId="{EE85C38B-BBBC-48AD-BFFA-9BC927DA3D32}" destId="{28567CAA-A955-4CD0-9B7A-3EC3862AAC09}" srcOrd="0" destOrd="0" presId="urn:microsoft.com/office/officeart/2005/8/layout/cycle6"/>
    <dgm:cxn modelId="{8E3FAFBE-67AD-4C74-A999-ABC7FF54E7CE}" type="presOf" srcId="{913506F1-9A1C-4D58-B51D-A2B34A3C84F3}" destId="{CEC8A094-45E6-4627-BDD1-0CE243ACAD80}" srcOrd="0" destOrd="0" presId="urn:microsoft.com/office/officeart/2005/8/layout/cycle6"/>
    <dgm:cxn modelId="{2609AEE5-8093-462C-BCF7-2EF3E97F2F0B}" type="presOf" srcId="{72981C38-A544-4A9B-B792-D7B98CEFB106}" destId="{5F70151B-A204-4AD8-8923-B3F67F74C70A}" srcOrd="0" destOrd="0" presId="urn:microsoft.com/office/officeart/2005/8/layout/cycle6"/>
    <dgm:cxn modelId="{41D8770D-34DD-4446-88F7-D58402FE1A60}" type="presParOf" srcId="{64769ECE-261D-4EA5-A355-8666B4AB342C}" destId="{FC4336E1-2D49-4185-9F77-1FF724CA4FA1}" srcOrd="0" destOrd="0" presId="urn:microsoft.com/office/officeart/2005/8/layout/cycle6"/>
    <dgm:cxn modelId="{51A724DC-366F-4BE9-8B0E-275124AAF62C}" type="presParOf" srcId="{64769ECE-261D-4EA5-A355-8666B4AB342C}" destId="{2D2767E0-AB23-49BA-B400-9E6F049CEBA6}" srcOrd="1" destOrd="0" presId="urn:microsoft.com/office/officeart/2005/8/layout/cycle6"/>
    <dgm:cxn modelId="{F299E062-0B1F-4649-ADF8-4E1753AA4821}" type="presParOf" srcId="{64769ECE-261D-4EA5-A355-8666B4AB342C}" destId="{101B4CD9-EB86-406B-A664-080F09AFF6B2}" srcOrd="2" destOrd="0" presId="urn:microsoft.com/office/officeart/2005/8/layout/cycle6"/>
    <dgm:cxn modelId="{D941D6B8-E6F7-49CF-8387-BC71E88F6509}" type="presParOf" srcId="{64769ECE-261D-4EA5-A355-8666B4AB342C}" destId="{AA958179-CBC0-4751-8ED7-C570EA0D6AE3}" srcOrd="3" destOrd="0" presId="urn:microsoft.com/office/officeart/2005/8/layout/cycle6"/>
    <dgm:cxn modelId="{ED8F4C4F-1E7E-4448-ACB0-00547B44D215}" type="presParOf" srcId="{64769ECE-261D-4EA5-A355-8666B4AB342C}" destId="{276BBE75-D4DF-42AE-8BC4-3961186B1327}" srcOrd="4" destOrd="0" presId="urn:microsoft.com/office/officeart/2005/8/layout/cycle6"/>
    <dgm:cxn modelId="{0E6235E8-25EA-4D87-ACFF-C2B6D6407230}" type="presParOf" srcId="{64769ECE-261D-4EA5-A355-8666B4AB342C}" destId="{CEC8A094-45E6-4627-BDD1-0CE243ACAD80}" srcOrd="5" destOrd="0" presId="urn:microsoft.com/office/officeart/2005/8/layout/cycle6"/>
    <dgm:cxn modelId="{80A8E4E7-EA9A-49F3-A1E7-C061244747C8}" type="presParOf" srcId="{64769ECE-261D-4EA5-A355-8666B4AB342C}" destId="{28567CAA-A955-4CD0-9B7A-3EC3862AAC09}" srcOrd="6" destOrd="0" presId="urn:microsoft.com/office/officeart/2005/8/layout/cycle6"/>
    <dgm:cxn modelId="{0D865892-4187-48E2-A1C3-121D5DFD15F1}" type="presParOf" srcId="{64769ECE-261D-4EA5-A355-8666B4AB342C}" destId="{69A7B725-B4E8-425B-BDE4-5D5E3BDCC706}" srcOrd="7" destOrd="0" presId="urn:microsoft.com/office/officeart/2005/8/layout/cycle6"/>
    <dgm:cxn modelId="{729CE4BF-34DF-40C7-8423-ECF82B7BD222}" type="presParOf" srcId="{64769ECE-261D-4EA5-A355-8666B4AB342C}" destId="{5F70151B-A204-4AD8-8923-B3F67F74C70A}" srcOrd="8" destOrd="0" presId="urn:microsoft.com/office/officeart/2005/8/layout/cycle6"/>
    <dgm:cxn modelId="{8458330D-DF54-4FE1-B22E-A56020F771F0}" type="presParOf" srcId="{64769ECE-261D-4EA5-A355-8666B4AB342C}" destId="{D8B39D8D-8883-400A-8503-0A8AC62D073D}" srcOrd="9" destOrd="0" presId="urn:microsoft.com/office/officeart/2005/8/layout/cycle6"/>
    <dgm:cxn modelId="{B1BDE0FA-1762-46E8-A3B4-8B3BFB89FA2E}" type="presParOf" srcId="{64769ECE-261D-4EA5-A355-8666B4AB342C}" destId="{F81EF7B4-6CAB-4FFC-9E3D-EBE54E707B3E}" srcOrd="10" destOrd="0" presId="urn:microsoft.com/office/officeart/2005/8/layout/cycle6"/>
    <dgm:cxn modelId="{D22A4744-7879-4C2B-A6E6-F8627028B991}" type="presParOf" srcId="{64769ECE-261D-4EA5-A355-8666B4AB342C}" destId="{0A8DC82E-08E5-4109-9232-EC7A71C1730A}" srcOrd="11" destOrd="0" presId="urn:microsoft.com/office/officeart/2005/8/layout/cycle6"/>
    <dgm:cxn modelId="{5F95F8F0-8430-43F0-85D1-E359A9198949}" type="presParOf" srcId="{64769ECE-261D-4EA5-A355-8666B4AB342C}" destId="{EF47E2E1-36D0-4616-8E6F-509089BBBFDD}" srcOrd="12" destOrd="0" presId="urn:microsoft.com/office/officeart/2005/8/layout/cycle6"/>
    <dgm:cxn modelId="{3AFFA993-969C-4D75-BB6D-6E35FCFABCD2}" type="presParOf" srcId="{64769ECE-261D-4EA5-A355-8666B4AB342C}" destId="{611E6C16-3499-4F79-BD49-B32A1FEF1A30}" srcOrd="13" destOrd="0" presId="urn:microsoft.com/office/officeart/2005/8/layout/cycle6"/>
    <dgm:cxn modelId="{9B4F4AA7-4C7A-4B37-978F-BB4969D7FB23}" type="presParOf" srcId="{64769ECE-261D-4EA5-A355-8666B4AB342C}" destId="{424B31A2-DF01-4F7E-BA19-E7B99B86829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8FF4B-2108-49BF-AA6C-4C7D3BC9DB27}">
      <dsp:nvSpPr>
        <dsp:cNvPr id="0" name=""/>
        <dsp:cNvSpPr/>
      </dsp:nvSpPr>
      <dsp:spPr>
        <a:xfrm>
          <a:off x="627396" y="0"/>
          <a:ext cx="7620614" cy="4762884"/>
        </a:xfrm>
        <a:prstGeom prst="swooshArrow">
          <a:avLst>
            <a:gd name="adj1" fmla="val 25000"/>
            <a:gd name="adj2" fmla="val 25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A2F53-17AE-4ED7-BC41-9560982CC2A9}">
      <dsp:nvSpPr>
        <dsp:cNvPr id="0" name=""/>
        <dsp:cNvSpPr/>
      </dsp:nvSpPr>
      <dsp:spPr>
        <a:xfrm>
          <a:off x="1166516" y="3071526"/>
          <a:ext cx="1115581" cy="1115581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0C6F5-7236-4BA7-80E3-0E9DBEB505F5}">
      <dsp:nvSpPr>
        <dsp:cNvPr id="0" name=""/>
        <dsp:cNvSpPr/>
      </dsp:nvSpPr>
      <dsp:spPr>
        <a:xfrm>
          <a:off x="1703079" y="3843470"/>
          <a:ext cx="1699900" cy="919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874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Experience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Inconsistent interactions across touch points</a:t>
          </a:r>
        </a:p>
      </dsp:txBody>
      <dsp:txXfrm>
        <a:off x="1703079" y="3843470"/>
        <a:ext cx="1699900" cy="919413"/>
      </dsp:txXfrm>
    </dsp:sp>
    <dsp:sp modelId="{09CCA076-C1F8-4ADF-B89E-D7C7D39B428D}">
      <dsp:nvSpPr>
        <dsp:cNvPr id="0" name=""/>
        <dsp:cNvSpPr/>
      </dsp:nvSpPr>
      <dsp:spPr>
        <a:xfrm>
          <a:off x="2368224" y="1927038"/>
          <a:ext cx="1318415" cy="1318415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91C714-ACAF-4DEC-A358-DECF48A059B2}">
      <dsp:nvSpPr>
        <dsp:cNvPr id="0" name=""/>
        <dsp:cNvSpPr/>
      </dsp:nvSpPr>
      <dsp:spPr>
        <a:xfrm>
          <a:off x="3081243" y="3163882"/>
          <a:ext cx="1720113" cy="680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52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Reliable  experience at priority interactions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Consistent experience across any touch point</a:t>
          </a:r>
        </a:p>
      </dsp:txBody>
      <dsp:txXfrm>
        <a:off x="3081243" y="3163882"/>
        <a:ext cx="1720113" cy="680895"/>
      </dsp:txXfrm>
    </dsp:sp>
    <dsp:sp modelId="{6AD24AA4-7980-4692-BCA0-F4C8EFED9019}">
      <dsp:nvSpPr>
        <dsp:cNvPr id="0" name=""/>
        <dsp:cNvSpPr/>
      </dsp:nvSpPr>
      <dsp:spPr>
        <a:xfrm>
          <a:off x="3897619" y="1058797"/>
          <a:ext cx="1521249" cy="1521249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A1085-8EB1-4FFC-9F34-F33C905C4159}">
      <dsp:nvSpPr>
        <dsp:cNvPr id="0" name=""/>
        <dsp:cNvSpPr/>
      </dsp:nvSpPr>
      <dsp:spPr>
        <a:xfrm>
          <a:off x="4312516" y="2546147"/>
          <a:ext cx="1973925" cy="1299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014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Who else does this?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Deliver a memory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that sets us apart</a:t>
          </a:r>
        </a:p>
      </dsp:txBody>
      <dsp:txXfrm>
        <a:off x="4312516" y="2546147"/>
        <a:ext cx="1973925" cy="1299803"/>
      </dsp:txXfrm>
    </dsp:sp>
    <dsp:sp modelId="{319BC202-350D-4942-B81E-F760FD57C16E}">
      <dsp:nvSpPr>
        <dsp:cNvPr id="0" name=""/>
        <dsp:cNvSpPr/>
      </dsp:nvSpPr>
      <dsp:spPr>
        <a:xfrm>
          <a:off x="5603392" y="510581"/>
          <a:ext cx="1691391" cy="1674629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8B2CA-71BD-4B82-8FFA-6C83A6AE4261}">
      <dsp:nvSpPr>
        <dsp:cNvPr id="0" name=""/>
        <dsp:cNvSpPr/>
      </dsp:nvSpPr>
      <dsp:spPr>
        <a:xfrm>
          <a:off x="5754689" y="2249999"/>
          <a:ext cx="1502900" cy="85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6698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Desire stay and advocate Organisation</a:t>
          </a:r>
        </a:p>
      </dsp:txBody>
      <dsp:txXfrm>
        <a:off x="5754689" y="2249999"/>
        <a:ext cx="1502900" cy="858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336E1-2D49-4185-9F77-1FF724CA4FA1}">
      <dsp:nvSpPr>
        <dsp:cNvPr id="0" name=""/>
        <dsp:cNvSpPr/>
      </dsp:nvSpPr>
      <dsp:spPr>
        <a:xfrm>
          <a:off x="3556009" y="1548"/>
          <a:ext cx="1890091" cy="1228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Things not being done currently in this market space</a:t>
          </a:r>
        </a:p>
      </dsp:txBody>
      <dsp:txXfrm>
        <a:off x="3615982" y="61521"/>
        <a:ext cx="1770145" cy="1108613"/>
      </dsp:txXfrm>
    </dsp:sp>
    <dsp:sp modelId="{101B4CD9-EB86-406B-A664-080F09AFF6B2}">
      <dsp:nvSpPr>
        <dsp:cNvPr id="0" name=""/>
        <dsp:cNvSpPr/>
      </dsp:nvSpPr>
      <dsp:spPr>
        <a:xfrm>
          <a:off x="2045941" y="615828"/>
          <a:ext cx="4910226" cy="4910226"/>
        </a:xfrm>
        <a:custGeom>
          <a:avLst/>
          <a:gdLst/>
          <a:ahLst/>
          <a:cxnLst/>
          <a:rect l="0" t="0" r="0" b="0"/>
          <a:pathLst>
            <a:path>
              <a:moveTo>
                <a:pt x="3413150" y="194638"/>
              </a:moveTo>
              <a:arcTo wR="2455113" hR="2455113" stAng="17578096" swAng="196205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958179-CBC0-4751-8ED7-C570EA0D6AE3}">
      <dsp:nvSpPr>
        <dsp:cNvPr id="0" name=""/>
        <dsp:cNvSpPr/>
      </dsp:nvSpPr>
      <dsp:spPr>
        <a:xfrm>
          <a:off x="5890960" y="1697990"/>
          <a:ext cx="1890091" cy="1228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Things being done badly by organisation for the client during their experience in this space</a:t>
          </a:r>
        </a:p>
      </dsp:txBody>
      <dsp:txXfrm>
        <a:off x="5950933" y="1757963"/>
        <a:ext cx="1770145" cy="1108613"/>
      </dsp:txXfrm>
    </dsp:sp>
    <dsp:sp modelId="{CEC8A094-45E6-4627-BDD1-0CE243ACAD80}">
      <dsp:nvSpPr>
        <dsp:cNvPr id="0" name=""/>
        <dsp:cNvSpPr/>
      </dsp:nvSpPr>
      <dsp:spPr>
        <a:xfrm>
          <a:off x="2045941" y="615828"/>
          <a:ext cx="4910226" cy="4910226"/>
        </a:xfrm>
        <a:custGeom>
          <a:avLst/>
          <a:gdLst/>
          <a:ahLst/>
          <a:cxnLst/>
          <a:rect l="0" t="0" r="0" b="0"/>
          <a:pathLst>
            <a:path>
              <a:moveTo>
                <a:pt x="4906850" y="2326417"/>
              </a:moveTo>
              <a:arcTo wR="2455113" hR="2455113" stAng="21419713" swAng="21966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67CAA-A955-4CD0-9B7A-3EC3862AAC09}">
      <dsp:nvSpPr>
        <dsp:cNvPr id="0" name=""/>
        <dsp:cNvSpPr/>
      </dsp:nvSpPr>
      <dsp:spPr>
        <a:xfrm>
          <a:off x="4999088" y="4442889"/>
          <a:ext cx="1890091" cy="1228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Things done by client that could do better or cheaper by someone else/by some other means</a:t>
          </a:r>
        </a:p>
      </dsp:txBody>
      <dsp:txXfrm>
        <a:off x="5059061" y="4502862"/>
        <a:ext cx="1770145" cy="1108613"/>
      </dsp:txXfrm>
    </dsp:sp>
    <dsp:sp modelId="{5F70151B-A204-4AD8-8923-B3F67F74C70A}">
      <dsp:nvSpPr>
        <dsp:cNvPr id="0" name=""/>
        <dsp:cNvSpPr/>
      </dsp:nvSpPr>
      <dsp:spPr>
        <a:xfrm>
          <a:off x="2045941" y="615828"/>
          <a:ext cx="4910226" cy="4910226"/>
        </a:xfrm>
        <a:custGeom>
          <a:avLst/>
          <a:gdLst/>
          <a:ahLst/>
          <a:cxnLst/>
          <a:rect l="0" t="0" r="0" b="0"/>
          <a:pathLst>
            <a:path>
              <a:moveTo>
                <a:pt x="2943388" y="4861181"/>
              </a:moveTo>
              <a:arcTo wR="2455113" hR="2455113" stAng="4711707" swAng="13765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B39D8D-8883-400A-8503-0A8AC62D073D}">
      <dsp:nvSpPr>
        <dsp:cNvPr id="0" name=""/>
        <dsp:cNvSpPr/>
      </dsp:nvSpPr>
      <dsp:spPr>
        <a:xfrm>
          <a:off x="2112930" y="4442889"/>
          <a:ext cx="1890091" cy="1228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Create what the industry has never offered in this market space</a:t>
          </a:r>
        </a:p>
      </dsp:txBody>
      <dsp:txXfrm>
        <a:off x="2172903" y="4502862"/>
        <a:ext cx="1770145" cy="1108613"/>
      </dsp:txXfrm>
    </dsp:sp>
    <dsp:sp modelId="{0A8DC82E-08E5-4109-9232-EC7A71C1730A}">
      <dsp:nvSpPr>
        <dsp:cNvPr id="0" name=""/>
        <dsp:cNvSpPr/>
      </dsp:nvSpPr>
      <dsp:spPr>
        <a:xfrm>
          <a:off x="2045941" y="615828"/>
          <a:ext cx="4910226" cy="4910226"/>
        </a:xfrm>
        <a:custGeom>
          <a:avLst/>
          <a:gdLst/>
          <a:ahLst/>
          <a:cxnLst/>
          <a:rect l="0" t="0" r="0" b="0"/>
          <a:pathLst>
            <a:path>
              <a:moveTo>
                <a:pt x="410359" y="3813996"/>
              </a:moveTo>
              <a:arcTo wR="2455113" hR="2455113" stAng="8783589" swAng="21966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7E2E1-36D0-4616-8E6F-509089BBBFDD}">
      <dsp:nvSpPr>
        <dsp:cNvPr id="0" name=""/>
        <dsp:cNvSpPr/>
      </dsp:nvSpPr>
      <dsp:spPr>
        <a:xfrm>
          <a:off x="1221058" y="1697990"/>
          <a:ext cx="1890091" cy="1228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Raise aspects in client activities well beyond industry standards  </a:t>
          </a:r>
        </a:p>
      </dsp:txBody>
      <dsp:txXfrm>
        <a:off x="1281031" y="1757963"/>
        <a:ext cx="1770145" cy="1108613"/>
      </dsp:txXfrm>
    </dsp:sp>
    <dsp:sp modelId="{424B31A2-DF01-4F7E-BA19-E7B99B86829B}">
      <dsp:nvSpPr>
        <dsp:cNvPr id="0" name=""/>
        <dsp:cNvSpPr/>
      </dsp:nvSpPr>
      <dsp:spPr>
        <a:xfrm>
          <a:off x="2045941" y="615828"/>
          <a:ext cx="4910226" cy="4910226"/>
        </a:xfrm>
        <a:custGeom>
          <a:avLst/>
          <a:gdLst/>
          <a:ahLst/>
          <a:cxnLst/>
          <a:rect l="0" t="0" r="0" b="0"/>
          <a:pathLst>
            <a:path>
              <a:moveTo>
                <a:pt x="427693" y="1070500"/>
              </a:moveTo>
              <a:arcTo wR="2455113" hR="2455113" stAng="12859851" swAng="196205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FE331-F265-4F45-ACFB-426889711D4C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8FCEA-22C8-416F-B4C9-AF4C31E77B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60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942DD9-FC37-4ADF-93B2-D5D7E0CBB7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0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1EC1B2-6316-47B0-A552-508BC317684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01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1EC1B2-6316-47B0-A552-508BC317684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882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1EC1B2-6316-47B0-A552-508BC317684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1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A494-2497-4172-B45C-CF33E7561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9F6F5-1C00-4546-BA26-1BED5E5EF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68C2B-D292-4E3D-937C-0B606FC36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FB709-FFD1-4F51-9FCA-3C4084674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FF5F4-9D05-47A1-A846-66EEFB94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7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48CF5-8A12-46CD-9735-3D61B9D20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8E816-2DC9-4AA9-AC05-36FD0E04C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CCEE5-01FA-46F1-9B2C-C27351940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66D9E-E0F5-49C6-A116-5B0AC71CD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0D4C3-E774-437D-A5BF-5C83120D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8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3F65-9920-4B89-8448-D6D103F6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75B5D-F05D-4FA0-A492-685152DFB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6211-53CA-4713-9CB8-F7BC236E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C6CB4-E005-4EF4-BC1E-F2947B345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47833-AF0A-40F2-A83A-995DB7864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4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5E36-7522-4212-A540-C531D9018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83ADC-27E3-4BA5-B664-128369D77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46169-D81E-4ACD-A42F-CF46754E8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9BD8F-DC58-411E-AD3F-4A51E356C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5075D-C87D-4578-8E17-7280885C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16FC1-5E22-452C-B087-9EEBBC8F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9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F665-C1AB-40C1-AD30-7D1D16F9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AA159-FEA7-4675-BD66-D80D59C19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C5B0D-979B-4D8B-AC37-5D129C628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82093-003A-426B-AF1D-28F625DB81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FB3DC-1EAA-4A0C-958D-B8BE1992B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709021-1CB5-45C7-9641-F3CF0151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BBB54E-2350-4BF5-A676-693DCBCB2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472CF-5421-4272-B804-5D19BEB7C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7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A9F5-53F5-437B-AD63-1B3C9029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88BEB7-9DDB-4A1B-886B-32F206DB3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6F5AA6-E5B0-4257-9F60-FC07650F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1F7F7-234D-4525-ACA3-08DE3DAF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98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8CA13B-4166-46AB-8382-BB230B14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3CD7D-43FF-4DE0-97C8-4A1E2E767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8502-9B0F-4A4A-B008-93E9FF9A1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408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2D6B7-93F0-4FFC-948F-5677B6831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CA6A1-738E-401C-90DC-69FDEEC0A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31C16-0E6E-4D25-8D7C-F047D91F3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19EF1-546A-4A57-B745-E957B2E2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47CA23-57B6-4717-8FE7-78ECB06FD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4F9F8-CD55-42D3-8C4F-1B436205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10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833CB-E8BC-4CDB-96E3-E70C7BAA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6B83E5-B171-4EFE-8612-975F40FFE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55961-4B49-41C9-B2BB-CF2B2050C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26EEB-5150-4B20-81A7-28EEF66FB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5B14A-C397-417F-807B-F16F5D7B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4D09E-8CA8-4786-A1D0-37B739C3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02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A114-AF49-4164-92BC-A84D9544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EB6025-2B3C-4BCA-923E-422B6954E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F114F-3C09-41A3-955B-385EC3A5C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B91BC-A052-4DEC-8141-2A8F5A330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E26B4-F977-4A2B-B104-6C5166F18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9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6AF92D-7920-480C-8521-7E54B25D35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F614FF-BC88-4C28-8FF5-929506786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12026-5473-4963-9BF7-44D21B68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AEDA8-4BBA-4A74-9717-E260200B2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AC9FB-2A05-4CE4-B649-AA2FF49A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68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AC52-FA53-47EF-B959-D73CB6817BCA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0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rgbClr val="07358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81E2-A2C7-4B02-9BE3-CD33E091FB99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E5214-D735-400A-9FE4-C8B6463B3340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rgbClr val="07358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1957-5A6D-4965-8F8D-191EF5762DE1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51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A34B-A81F-455E-96BF-CEB0129EDDF3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03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rgbClr val="07358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EB79-7B10-4803-ADE9-953337105FB9}" type="datetime3">
              <a:rPr lang="en-US" smtClean="0"/>
              <a:t>30 April 2019</a:t>
            </a:fld>
            <a:endParaRPr lang="en-US" dirty="0"/>
          </a:p>
        </p:txBody>
      </p:sp>
      <p:pic>
        <p:nvPicPr>
          <p:cNvPr id="6" name="Picture 5" descr="TownhallGraphics-04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t="5186" r="8721" b="7923"/>
          <a:stretch/>
        </p:blipFill>
        <p:spPr>
          <a:xfrm>
            <a:off x="5625629" y="21219"/>
            <a:ext cx="6284151" cy="386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9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7A7-E599-429B-95FD-B191E3B30B6A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4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348" y="892991"/>
            <a:ext cx="10363200" cy="1062425"/>
          </a:xfrm>
        </p:spPr>
        <p:txBody>
          <a:bodyPr anchor="t" anchorCtr="0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948" y="2089200"/>
            <a:ext cx="5989189" cy="547631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3A4E-2620-4332-AB31-4C5FA3115172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92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400240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A1A7-C5F6-432A-802F-EB8625047A34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17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400240" cy="11430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400240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752-B342-4DC8-B5EF-16DCA2B8AE19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02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400240" cy="11430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400240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482C9-BD22-46C8-AB56-81872D5CCA14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4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400240" cy="11430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400240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DDC6-F616-4F51-83B0-89843C5A49E8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4792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610027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A1DE-B6F0-4474-9A65-1AE33FC8FBF4}" type="datetime3">
              <a:rPr lang="en-US" smtClean="0"/>
              <a:t>30 April 2019</a:t>
            </a:fld>
            <a:endParaRPr lang="en-US" dirty="0"/>
          </a:p>
        </p:txBody>
      </p:sp>
      <p:pic>
        <p:nvPicPr>
          <p:cNvPr id="7" name="Picture 6" descr="TownhallGraphics-11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4"/>
          <a:stretch/>
        </p:blipFill>
        <p:spPr>
          <a:xfrm>
            <a:off x="5116998" y="5009444"/>
            <a:ext cx="7043692" cy="184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7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4792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2"/>
            <a:ext cx="9669967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8A1EF-4BDE-483E-BFAA-B219AD4CB76B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6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400240" cy="11430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400240" cy="32583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3961-897C-4707-A5BA-65508DFA6434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1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400240" cy="11430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400240" cy="3258363"/>
          </a:xfrm>
        </p:spPr>
        <p:txBody>
          <a:bodyPr/>
          <a:lstStyle>
            <a:lvl1pPr>
              <a:buClr>
                <a:srgbClr val="073589"/>
              </a:buClr>
              <a:defRPr/>
            </a:lvl1pPr>
            <a:lvl2pPr>
              <a:buClr>
                <a:srgbClr val="073589"/>
              </a:buClr>
              <a:defRPr/>
            </a:lvl2pPr>
            <a:lvl3pPr>
              <a:buClr>
                <a:srgbClr val="073589"/>
              </a:buClr>
              <a:defRPr/>
            </a:lvl3pPr>
            <a:lvl4pPr>
              <a:buClr>
                <a:srgbClr val="073589"/>
              </a:buClr>
              <a:defRPr/>
            </a:lvl4pPr>
            <a:lvl5pPr>
              <a:buClr>
                <a:srgbClr val="073589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1114-8EA3-4397-85F6-5B02DCD9066A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86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solidFill>
          <a:srgbClr val="ADAF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ownhallGraphics-17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4" b="12654"/>
          <a:stretch/>
        </p:blipFill>
        <p:spPr>
          <a:xfrm>
            <a:off x="5842001" y="3653015"/>
            <a:ext cx="6349999" cy="23371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99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610027" cy="3258363"/>
          </a:xfrm>
        </p:spPr>
        <p:txBody>
          <a:bodyPr/>
          <a:lstStyle>
            <a:lvl1pPr>
              <a:buClr>
                <a:srgbClr val="009999"/>
              </a:buClr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543-6A8E-4FF5-B530-1DB171A52851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42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wnhallGraphics-18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725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73589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2"/>
            <a:ext cx="9669967" cy="3258363"/>
          </a:xfrm>
        </p:spPr>
        <p:txBody>
          <a:bodyPr/>
          <a:lstStyle>
            <a:lvl1pPr>
              <a:buClr>
                <a:srgbClr val="009999"/>
              </a:buClr>
              <a:defRPr>
                <a:solidFill>
                  <a:srgbClr val="073589"/>
                </a:solidFill>
              </a:defRPr>
            </a:lvl1pPr>
            <a:lvl2pPr>
              <a:buClr>
                <a:srgbClr val="009999"/>
              </a:buClr>
              <a:defRPr>
                <a:solidFill>
                  <a:srgbClr val="073589"/>
                </a:solidFill>
              </a:defRPr>
            </a:lvl2pPr>
            <a:lvl3pPr>
              <a:buClr>
                <a:srgbClr val="009999"/>
              </a:buClr>
              <a:defRPr>
                <a:solidFill>
                  <a:srgbClr val="073589"/>
                </a:solidFill>
              </a:defRPr>
            </a:lvl3pPr>
            <a:lvl4pPr>
              <a:buClr>
                <a:srgbClr val="009999"/>
              </a:buClr>
              <a:defRPr>
                <a:solidFill>
                  <a:srgbClr val="073589"/>
                </a:solidFill>
              </a:defRPr>
            </a:lvl4pPr>
            <a:lvl5pPr>
              <a:buClr>
                <a:srgbClr val="009999"/>
              </a:buClr>
              <a:defRPr>
                <a:solidFill>
                  <a:srgbClr val="073589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F87-349E-4563-8E1C-6F82BDC90E8A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3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73589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9610027" cy="325836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073589"/>
                </a:solidFill>
              </a:defRPr>
            </a:lvl1pPr>
            <a:lvl2pPr>
              <a:defRPr>
                <a:solidFill>
                  <a:srgbClr val="073589"/>
                </a:solidFill>
              </a:defRPr>
            </a:lvl2pPr>
            <a:lvl3pPr>
              <a:defRPr>
                <a:solidFill>
                  <a:srgbClr val="073589"/>
                </a:solidFill>
              </a:defRPr>
            </a:lvl3pPr>
            <a:lvl4pPr>
              <a:defRPr>
                <a:solidFill>
                  <a:srgbClr val="073589"/>
                </a:solidFill>
              </a:defRPr>
            </a:lvl4pPr>
            <a:lvl5pPr>
              <a:defRPr>
                <a:solidFill>
                  <a:srgbClr val="073589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1EE8-179B-4355-93BB-1ABCC87129E0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2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2"/>
            <a:ext cx="9669967" cy="32583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3BC-030D-49CB-BE9B-7A21362EA521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0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677" y="2297352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11898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677" y="1700865"/>
            <a:ext cx="10363200" cy="596486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1341-E633-4E1A-BA8F-6A40127A7FCD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2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chemeClr val="bg1">
            <a:lumMod val="95000"/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678" y="827886"/>
            <a:ext cx="6413471" cy="1362075"/>
          </a:xfrm>
        </p:spPr>
        <p:txBody>
          <a:bodyPr anchor="t"/>
          <a:lstStyle>
            <a:lvl1pPr algn="l">
              <a:defRPr sz="4000" b="1" cap="all">
                <a:solidFill>
                  <a:srgbClr val="11898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677" y="231399"/>
            <a:ext cx="10363200" cy="596486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D2CEF-CAF8-4811-9B5D-B561E28398FC}" type="datetime3">
              <a:rPr lang="en-US" smtClean="0"/>
              <a:t>30 April 2019</a:t>
            </a:fld>
            <a:endParaRPr lang="en-US" dirty="0"/>
          </a:p>
        </p:txBody>
      </p:sp>
      <p:pic>
        <p:nvPicPr>
          <p:cNvPr id="7" name="Picture 6" descr="LogoForMapTrans-01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61" y="6178063"/>
            <a:ext cx="3994531" cy="5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4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677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E46C0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677" y="3810414"/>
            <a:ext cx="10363200" cy="596486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0D7AA-2CCF-48F5-B1A1-C71C462D8A6A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0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130901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599A3-89A3-456A-87DD-EAD8F3939F97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5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1FA8-AB5A-4383-99F9-512C59DA58D2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8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59BB-9FA3-49AE-9007-555E9D910D71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3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31A7-F7A6-4B9A-998E-2A9725C19A35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9A75-FFAD-4EB7-AFCD-3FC8482A8401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1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5F4C-2983-4EEE-9796-BAADACA70D1A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4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8C84B-B3AB-4474-9B42-22203E0F9FB4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9C572-DC53-431A-94C1-59D29E45CBE5}" type="datetime3">
              <a:rPr lang="en-US" smtClean="0"/>
              <a:t>30 April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3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4D256C-8872-4610-AF35-B5543AA0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05DCC-55EB-4E65-B015-60163B305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D5E95-2826-44AA-9EDC-296D81C82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39BF7-85E2-4EDD-8F4A-1D3C2EACCD49}" type="datetimeFigureOut">
              <a:rPr lang="en-US" smtClean="0"/>
              <a:t>4/30/19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84A5A-5B49-4588-BC59-238DCA57D1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1241A-470A-46FF-A1F9-420762671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196C-77D1-4AF2-9FDB-530E2C1B27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7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271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5" name="Picture 4" descr="LogoForMapTrans-01.png"/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61" y="6178063"/>
            <a:ext cx="3994531" cy="51575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1" y="6356351"/>
            <a:ext cx="2643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348766-1755-4774-86F0-2F6279BD366D}" type="datetime3">
              <a:rPr lang="en-US" smtClean="0"/>
              <a:t>30 April 2019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19652"/>
            <a:ext cx="12192000" cy="0"/>
          </a:xfrm>
          <a:prstGeom prst="line">
            <a:avLst/>
          </a:prstGeom>
          <a:ln w="3175" cmpd="sng">
            <a:solidFill>
              <a:srgbClr val="0735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4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SzPct val="80000"/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6"/>
          <p:cNvSpPr txBox="1"/>
          <p:nvPr/>
        </p:nvSpPr>
        <p:spPr>
          <a:xfrm>
            <a:off x="1949732" y="363633"/>
            <a:ext cx="2777289" cy="340863"/>
          </a:xfrm>
          <a:prstGeom prst="rect">
            <a:avLst/>
          </a:prstGeom>
          <a:noFill/>
        </p:spPr>
        <p:txBody>
          <a:bodyPr wrap="none" lIns="48006" tIns="24003" rIns="48006" bIns="24003" rtlCol="0">
            <a:spAutoFit/>
          </a:bodyPr>
          <a:lstStyle/>
          <a:p>
            <a:pPr defTabSz="457200"/>
            <a:r>
              <a:rPr lang="en-US" sz="1900" b="1" dirty="0">
                <a:solidFill>
                  <a:srgbClr val="FFFFFF"/>
                </a:solidFill>
                <a:latin typeface="Arial"/>
              </a:rPr>
              <a:t>OUR CLIENT PROMISE</a:t>
            </a:r>
            <a:endParaRPr lang="en-US" sz="1100" b="1" dirty="0">
              <a:solidFill>
                <a:srgbClr val="FA9D1E"/>
              </a:solidFill>
              <a:latin typeface="Arial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C37BD7F-20BC-44FF-8885-8943775BCC8D}"/>
              </a:ext>
            </a:extLst>
          </p:cNvPr>
          <p:cNvSpPr txBox="1">
            <a:spLocks/>
          </p:cNvSpPr>
          <p:nvPr/>
        </p:nvSpPr>
        <p:spPr>
          <a:xfrm>
            <a:off x="1399309" y="80370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7358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chemeClr val="tx1"/>
                </a:solidFill>
              </a:rPr>
              <a:t>CIO Alliances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4993C3DE-DEB3-46E2-954D-C2FF96AE9360}"/>
              </a:ext>
            </a:extLst>
          </p:cNvPr>
          <p:cNvSpPr txBox="1">
            <a:spLocks/>
          </p:cNvSpPr>
          <p:nvPr/>
        </p:nvSpPr>
        <p:spPr>
          <a:xfrm>
            <a:off x="1565563" y="271534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9999"/>
              </a:buClr>
              <a:buSzPct val="80000"/>
              <a:buFont typeface="Courier New"/>
              <a:buChar char="o"/>
              <a:defRPr sz="2000" kern="1200">
                <a:solidFill>
                  <a:srgbClr val="073589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9999"/>
              </a:buClr>
              <a:buSzPct val="80000"/>
              <a:buFont typeface="Courier New"/>
              <a:buChar char="o"/>
              <a:defRPr sz="2000" kern="1200">
                <a:solidFill>
                  <a:srgbClr val="07358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9999"/>
              </a:buClr>
              <a:buSzPct val="80000"/>
              <a:buFont typeface="Courier New"/>
              <a:buChar char="o"/>
              <a:defRPr sz="2000" kern="1200">
                <a:solidFill>
                  <a:srgbClr val="07358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9999"/>
              </a:buClr>
              <a:buSzPct val="80000"/>
              <a:buFont typeface="Courier New"/>
              <a:buChar char="o"/>
              <a:defRPr sz="2000" kern="1200">
                <a:solidFill>
                  <a:srgbClr val="07358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9999"/>
              </a:buClr>
              <a:buSzPct val="80000"/>
              <a:buFont typeface="Courier New"/>
              <a:buChar char="o"/>
              <a:defRPr sz="2000" kern="1200">
                <a:solidFill>
                  <a:srgbClr val="07358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>
                <a:solidFill>
                  <a:schemeClr val="tx1"/>
                </a:solidFill>
              </a:rPr>
              <a:t>Customer Centricity Delivering Client Experience as an Output </a:t>
            </a:r>
          </a:p>
        </p:txBody>
      </p:sp>
    </p:spTree>
    <p:extLst>
      <p:ext uri="{BB962C8B-B14F-4D97-AF65-F5344CB8AC3E}">
        <p14:creationId xmlns:p14="http://schemas.microsoft.com/office/powerpoint/2010/main" val="39193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D35D486-2D54-46AC-9778-EC3C31549952}"/>
              </a:ext>
            </a:extLst>
          </p:cNvPr>
          <p:cNvSpPr/>
          <p:nvPr/>
        </p:nvSpPr>
        <p:spPr>
          <a:xfrm>
            <a:off x="705853" y="1899377"/>
            <a:ext cx="7571874" cy="2841417"/>
          </a:xfrm>
          <a:prstGeom prst="roundRect">
            <a:avLst/>
          </a:prstGeom>
          <a:solidFill>
            <a:schemeClr val="bg1"/>
          </a:solidFill>
          <a:ln w="38100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4CD30C-C0BB-4E4E-9574-4348EA593AD6}"/>
              </a:ext>
            </a:extLst>
          </p:cNvPr>
          <p:cNvSpPr/>
          <p:nvPr/>
        </p:nvSpPr>
        <p:spPr>
          <a:xfrm>
            <a:off x="263544" y="820109"/>
            <a:ext cx="8502161" cy="523651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2074DE-EAAE-4E0C-A601-61C3113E88D9}"/>
              </a:ext>
            </a:extLst>
          </p:cNvPr>
          <p:cNvSpPr/>
          <p:nvPr/>
        </p:nvSpPr>
        <p:spPr>
          <a:xfrm>
            <a:off x="1163821" y="1934267"/>
            <a:ext cx="3798276" cy="2672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4CFA84-376D-4E72-BA3A-8BAA6B5E9875}"/>
              </a:ext>
            </a:extLst>
          </p:cNvPr>
          <p:cNvSpPr/>
          <p:nvPr/>
        </p:nvSpPr>
        <p:spPr>
          <a:xfrm>
            <a:off x="2315614" y="3228935"/>
            <a:ext cx="3974123" cy="28575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CE95B2-4BC4-4315-B363-25414929DDFC}"/>
              </a:ext>
            </a:extLst>
          </p:cNvPr>
          <p:cNvSpPr/>
          <p:nvPr/>
        </p:nvSpPr>
        <p:spPr>
          <a:xfrm>
            <a:off x="3810303" y="1883712"/>
            <a:ext cx="3851033" cy="27739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F9844319-E158-4036-BFAF-A1BE453CEA61}"/>
              </a:ext>
            </a:extLst>
          </p:cNvPr>
          <p:cNvSpPr/>
          <p:nvPr/>
        </p:nvSpPr>
        <p:spPr>
          <a:xfrm rot="9989458" flipV="1">
            <a:off x="4589527" y="3483448"/>
            <a:ext cx="1409759" cy="1148160"/>
          </a:xfrm>
          <a:prstGeom prst="teardrop">
            <a:avLst>
              <a:gd name="adj" fmla="val 48493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Unique competing space</a:t>
            </a:r>
            <a:endParaRPr lang="en-ZA" sz="14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B498A1-56E0-48D3-8A25-D7F17594D535}"/>
              </a:ext>
            </a:extLst>
          </p:cNvPr>
          <p:cNvSpPr txBox="1"/>
          <p:nvPr/>
        </p:nvSpPr>
        <p:spPr>
          <a:xfrm>
            <a:off x="4819556" y="2569512"/>
            <a:ext cx="2294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Client needs</a:t>
            </a:r>
          </a:p>
          <a:p>
            <a:pPr algn="ctr"/>
            <a:r>
              <a:rPr lang="en-US" dirty="0"/>
              <a:t>Key Success factor analyses</a:t>
            </a:r>
            <a:endParaRPr lang="en-Z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FB704-150D-429A-8F1B-522566690963}"/>
              </a:ext>
            </a:extLst>
          </p:cNvPr>
          <p:cNvSpPr txBox="1"/>
          <p:nvPr/>
        </p:nvSpPr>
        <p:spPr>
          <a:xfrm>
            <a:off x="1462752" y="2899224"/>
            <a:ext cx="229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Competitors’ offerings</a:t>
            </a:r>
            <a:endParaRPr lang="en-Z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67832F-AAA2-4872-9362-2A05D69827CE}"/>
              </a:ext>
            </a:extLst>
          </p:cNvPr>
          <p:cNvSpPr txBox="1"/>
          <p:nvPr/>
        </p:nvSpPr>
        <p:spPr>
          <a:xfrm>
            <a:off x="3102392" y="4674867"/>
            <a:ext cx="2472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Organizations competitive basis</a:t>
            </a:r>
          </a:p>
          <a:p>
            <a:pPr algn="ctr"/>
            <a:r>
              <a:rPr lang="en-US" dirty="0"/>
              <a:t>Resources &amp; Capabilities:</a:t>
            </a:r>
          </a:p>
          <a:p>
            <a:pPr algn="ctr"/>
            <a:r>
              <a:rPr lang="en-US" sz="1100" dirty="0"/>
              <a:t>Valuable, Rare, Non imitable and transferable</a:t>
            </a:r>
            <a:endParaRPr lang="en-ZA" sz="1100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48CE71A-757A-44C9-B070-254F3DBB97B3}"/>
              </a:ext>
            </a:extLst>
          </p:cNvPr>
          <p:cNvSpPr/>
          <p:nvPr/>
        </p:nvSpPr>
        <p:spPr>
          <a:xfrm>
            <a:off x="7114351" y="2938844"/>
            <a:ext cx="3852894" cy="1512222"/>
          </a:xfrm>
          <a:prstGeom prst="wedgeRoundRectCallout">
            <a:avLst>
              <a:gd name="adj1" fmla="val -95512"/>
              <a:gd name="adj2" fmla="val -2738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noFill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0B08FC-A215-4EAF-92FF-67AE924DD628}"/>
              </a:ext>
            </a:extLst>
          </p:cNvPr>
          <p:cNvSpPr txBox="1"/>
          <p:nvPr/>
        </p:nvSpPr>
        <p:spPr>
          <a:xfrm>
            <a:off x="7358672" y="3097134"/>
            <a:ext cx="2294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the firm fulfils stakeholder’s &amp; client needs in a way that competitors cannot</a:t>
            </a:r>
            <a:endParaRPr lang="en-ZA" dirty="0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5AC2C2E0-E5B8-4D00-8F3B-FC53E94F08A5}"/>
              </a:ext>
            </a:extLst>
          </p:cNvPr>
          <p:cNvSpPr/>
          <p:nvPr/>
        </p:nvSpPr>
        <p:spPr>
          <a:xfrm>
            <a:off x="9653467" y="3097134"/>
            <a:ext cx="204503" cy="12835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16D982-CE1A-4E42-9C07-3EAF3779BD91}"/>
              </a:ext>
            </a:extLst>
          </p:cNvPr>
          <p:cNvSpPr txBox="1"/>
          <p:nvPr/>
        </p:nvSpPr>
        <p:spPr>
          <a:xfrm>
            <a:off x="9735178" y="3138766"/>
            <a:ext cx="103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Where?</a:t>
            </a:r>
          </a:p>
          <a:p>
            <a:pPr algn="ctr"/>
            <a:r>
              <a:rPr lang="en-US" dirty="0"/>
              <a:t>How?</a:t>
            </a:r>
          </a:p>
          <a:p>
            <a:pPr algn="ctr"/>
            <a:r>
              <a:rPr lang="en-US" dirty="0"/>
              <a:t>Why?</a:t>
            </a:r>
          </a:p>
          <a:p>
            <a:pPr algn="ctr"/>
            <a:r>
              <a:rPr lang="en-US" dirty="0"/>
              <a:t>What</a:t>
            </a:r>
            <a:endParaRPr lang="en-ZA" dirty="0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F330CC68-440A-42B8-B51D-1258C530CCB7}"/>
              </a:ext>
            </a:extLst>
          </p:cNvPr>
          <p:cNvSpPr/>
          <p:nvPr/>
        </p:nvSpPr>
        <p:spPr>
          <a:xfrm rot="5400000">
            <a:off x="9706664" y="1773809"/>
            <a:ext cx="1134259" cy="1591406"/>
          </a:xfrm>
          <a:prstGeom prst="homePlate">
            <a:avLst/>
          </a:prstGeom>
          <a:solidFill>
            <a:schemeClr val="bg1"/>
          </a:solidFill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FB2A27-AC77-47AF-A21E-78C239CF1073}"/>
              </a:ext>
            </a:extLst>
          </p:cNvPr>
          <p:cNvSpPr txBox="1"/>
          <p:nvPr/>
        </p:nvSpPr>
        <p:spPr>
          <a:xfrm>
            <a:off x="9632647" y="2070583"/>
            <a:ext cx="1350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Value Proposition</a:t>
            </a:r>
            <a:endParaRPr lang="en-Z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F1E010-6F5C-43F5-8425-B0EC336BB7F5}"/>
              </a:ext>
            </a:extLst>
          </p:cNvPr>
          <p:cNvSpPr txBox="1"/>
          <p:nvPr/>
        </p:nvSpPr>
        <p:spPr>
          <a:xfrm>
            <a:off x="3236271" y="1472832"/>
            <a:ext cx="2998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Industry/market context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D009ED-034E-42C7-8B41-82A92DF286FE}"/>
              </a:ext>
            </a:extLst>
          </p:cNvPr>
          <p:cNvSpPr txBox="1"/>
          <p:nvPr/>
        </p:nvSpPr>
        <p:spPr>
          <a:xfrm>
            <a:off x="5745486" y="583547"/>
            <a:ext cx="198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Macro-economic context</a:t>
            </a:r>
          </a:p>
          <a:p>
            <a:pPr algn="ctr"/>
            <a:r>
              <a:rPr lang="en-US" dirty="0"/>
              <a:t>PESTEL</a:t>
            </a:r>
            <a:endParaRPr lang="en-Z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981AA1-5B56-4C77-B341-E8AB0219AAE0}"/>
              </a:ext>
            </a:extLst>
          </p:cNvPr>
          <p:cNvSpPr txBox="1"/>
          <p:nvPr/>
        </p:nvSpPr>
        <p:spPr>
          <a:xfrm>
            <a:off x="3856666" y="2571111"/>
            <a:ext cx="983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Competitor UCS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1EF34D-0AB8-41B9-AB6F-C1F740C8CF93}"/>
              </a:ext>
            </a:extLst>
          </p:cNvPr>
          <p:cNvSpPr txBox="1"/>
          <p:nvPr/>
        </p:nvSpPr>
        <p:spPr>
          <a:xfrm>
            <a:off x="3856666" y="3402384"/>
            <a:ext cx="983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Contested</a:t>
            </a:r>
          </a:p>
          <a:p>
            <a:pPr algn="ctr"/>
            <a:r>
              <a:rPr lang="en-US" sz="1000" b="1" dirty="0"/>
              <a:t>Space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19C9E-F2CF-4042-A666-AB5317236F35}"/>
              </a:ext>
            </a:extLst>
          </p:cNvPr>
          <p:cNvSpPr txBox="1"/>
          <p:nvPr/>
        </p:nvSpPr>
        <p:spPr>
          <a:xfrm>
            <a:off x="8951492" y="6432883"/>
            <a:ext cx="2374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/>
              <a:t>Tovstiga, 2016</a:t>
            </a:r>
            <a:endParaRPr lang="en-US" sz="1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8CA6BF-FF5D-4F25-ABC4-0EE2015DCD04}"/>
              </a:ext>
            </a:extLst>
          </p:cNvPr>
          <p:cNvSpPr txBox="1"/>
          <p:nvPr/>
        </p:nvSpPr>
        <p:spPr>
          <a:xfrm>
            <a:off x="113023" y="0"/>
            <a:ext cx="952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Holistic Approach to CX: Unique Competing Space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62E885B-6062-44BF-AB64-29B16B1771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49000" pencilSize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30" t="31585"/>
          <a:stretch/>
        </p:blipFill>
        <p:spPr>
          <a:xfrm>
            <a:off x="8498477" y="3602181"/>
            <a:ext cx="3489775" cy="2941135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98910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85E1-824D-4EA8-BB2B-F29F62C4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49" y="-154983"/>
            <a:ext cx="8817596" cy="994172"/>
          </a:xfrm>
        </p:spPr>
        <p:txBody>
          <a:bodyPr>
            <a:normAutofit/>
          </a:bodyPr>
          <a:lstStyle/>
          <a:p>
            <a:r>
              <a:rPr lang="en-US" sz="3200" b="1" dirty="0">
                <a:cs typeface="Arial" panose="020B0604020202020204" pitchFamily="34" charset="0"/>
              </a:rPr>
              <a:t>Making Customer Centricity Real: CX is an Outcome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ACC4AEF-ACBC-4904-8DF9-F15F42492405}"/>
              </a:ext>
            </a:extLst>
          </p:cNvPr>
          <p:cNvSpPr/>
          <p:nvPr/>
        </p:nvSpPr>
        <p:spPr>
          <a:xfrm>
            <a:off x="881759" y="699616"/>
            <a:ext cx="10277021" cy="635430"/>
          </a:xfrm>
          <a:prstGeom prst="roundRect">
            <a:avLst/>
          </a:prstGeom>
          <a:solidFill>
            <a:srgbClr val="5B9BD5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Centricity is a Way of Thinking that Translates to Adopting  New Beliefs and Behaviors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EE6511F-BF86-4901-81BF-669970E9C45D}"/>
              </a:ext>
            </a:extLst>
          </p:cNvPr>
          <p:cNvSpPr/>
          <p:nvPr/>
        </p:nvSpPr>
        <p:spPr>
          <a:xfrm>
            <a:off x="2496401" y="1537574"/>
            <a:ext cx="8739870" cy="76199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of customers increases over time, while value of products or services, diminishes over time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B09FA17-7D22-4992-B597-B9F7C1D895EF}"/>
              </a:ext>
            </a:extLst>
          </p:cNvPr>
          <p:cNvSpPr/>
          <p:nvPr/>
        </p:nvSpPr>
        <p:spPr>
          <a:xfrm>
            <a:off x="943753" y="1562355"/>
            <a:ext cx="1395176" cy="735219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Belief 1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4E40A23-FC48-41AC-98EA-6226760C634B}"/>
              </a:ext>
            </a:extLst>
          </p:cNvPr>
          <p:cNvSpPr/>
          <p:nvPr/>
        </p:nvSpPr>
        <p:spPr>
          <a:xfrm>
            <a:off x="2509316" y="2402348"/>
            <a:ext cx="8739870" cy="70516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requires new ways of doing things for and with the customer, not just incrementally improving products or services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37A7B76-D23C-455E-9CFD-9164036A3DC2}"/>
              </a:ext>
            </a:extLst>
          </p:cNvPr>
          <p:cNvSpPr/>
          <p:nvPr/>
        </p:nvSpPr>
        <p:spPr>
          <a:xfrm>
            <a:off x="956668" y="2443170"/>
            <a:ext cx="1395176" cy="68038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Belief 2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1950613-923F-4965-9816-4E6A4BF6FE88}"/>
              </a:ext>
            </a:extLst>
          </p:cNvPr>
          <p:cNvSpPr/>
          <p:nvPr/>
        </p:nvSpPr>
        <p:spPr>
          <a:xfrm>
            <a:off x="2493818" y="3239801"/>
            <a:ext cx="8739870" cy="70516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lock-on not lock in brings sustainable rewards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B176F31-9814-45F0-99B3-3F5AE6D6059A}"/>
              </a:ext>
            </a:extLst>
          </p:cNvPr>
          <p:cNvSpPr/>
          <p:nvPr/>
        </p:nvSpPr>
        <p:spPr>
          <a:xfrm>
            <a:off x="941170" y="3264581"/>
            <a:ext cx="1395176" cy="68038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Belief 3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E4F4A66-781C-4717-AB15-3A6B3B3F1ABD}"/>
              </a:ext>
            </a:extLst>
          </p:cNvPr>
          <p:cNvSpPr/>
          <p:nvPr/>
        </p:nvSpPr>
        <p:spPr>
          <a:xfrm>
            <a:off x="2478320" y="4061754"/>
            <a:ext cx="8739870" cy="70516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 offerings since individuals and not markets lock on to a brand or enterprise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49303F8-806B-4E84-8BFD-5AEDC33217E6}"/>
              </a:ext>
            </a:extLst>
          </p:cNvPr>
          <p:cNvSpPr/>
          <p:nvPr/>
        </p:nvSpPr>
        <p:spPr>
          <a:xfrm>
            <a:off x="925672" y="4070492"/>
            <a:ext cx="1395176" cy="68038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Belief 4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0740196-7918-42E1-B9A6-219334BDBA99}"/>
              </a:ext>
            </a:extLst>
          </p:cNvPr>
          <p:cNvSpPr/>
          <p:nvPr/>
        </p:nvSpPr>
        <p:spPr>
          <a:xfrm>
            <a:off x="2477775" y="4839938"/>
            <a:ext cx="8739870" cy="70516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 value transpires when it lands in the customer’s space as an experience (while in our space create costs)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E364FDC-8985-4C60-80A1-3F4AB0521D1A}"/>
              </a:ext>
            </a:extLst>
          </p:cNvPr>
          <p:cNvSpPr/>
          <p:nvPr/>
        </p:nvSpPr>
        <p:spPr>
          <a:xfrm>
            <a:off x="941169" y="4848676"/>
            <a:ext cx="1395176" cy="68038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Belief 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8C79D3F-92BA-4F57-AB98-E870797A863A}"/>
              </a:ext>
            </a:extLst>
          </p:cNvPr>
          <p:cNvSpPr/>
          <p:nvPr/>
        </p:nvSpPr>
        <p:spPr>
          <a:xfrm>
            <a:off x="2475192" y="5641432"/>
            <a:ext cx="8739870" cy="70516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Centricity needs to be significant not just successful, must have a higher purpose, contributing to human and planetary progress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5B69E1F-FA29-451F-8638-D83B02B04917}"/>
              </a:ext>
            </a:extLst>
          </p:cNvPr>
          <p:cNvSpPr/>
          <p:nvPr/>
        </p:nvSpPr>
        <p:spPr>
          <a:xfrm>
            <a:off x="938586" y="5664025"/>
            <a:ext cx="1395176" cy="680386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Belief 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08CE42-5787-4DF2-8198-4503AF45CD1A}"/>
              </a:ext>
            </a:extLst>
          </p:cNvPr>
          <p:cNvSpPr txBox="1"/>
          <p:nvPr/>
        </p:nvSpPr>
        <p:spPr>
          <a:xfrm>
            <a:off x="7113722" y="6550223"/>
            <a:ext cx="3750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(Adapted Van Der Merwe, 2016)</a:t>
            </a:r>
          </a:p>
        </p:txBody>
      </p:sp>
    </p:spTree>
    <p:extLst>
      <p:ext uri="{BB962C8B-B14F-4D97-AF65-F5344CB8AC3E}">
        <p14:creationId xmlns:p14="http://schemas.microsoft.com/office/powerpoint/2010/main" val="1177801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A4FD01E-D312-4172-B333-AE87D652DE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948128"/>
              </p:ext>
            </p:extLst>
          </p:nvPr>
        </p:nvGraphicFramePr>
        <p:xfrm>
          <a:off x="886691" y="959043"/>
          <a:ext cx="9392694" cy="4762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FF6965-AF01-48B5-AFB9-051253E03FC5}"/>
              </a:ext>
            </a:extLst>
          </p:cNvPr>
          <p:cNvSpPr txBox="1"/>
          <p:nvPr/>
        </p:nvSpPr>
        <p:spPr>
          <a:xfrm>
            <a:off x="2006391" y="4264828"/>
            <a:ext cx="120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Random experience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20FA1-36A6-44E9-A44C-5AE140CC6EF0}"/>
              </a:ext>
            </a:extLst>
          </p:cNvPr>
          <p:cNvSpPr txBox="1"/>
          <p:nvPr/>
        </p:nvSpPr>
        <p:spPr>
          <a:xfrm>
            <a:off x="3292833" y="3266917"/>
            <a:ext cx="1288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Consistently reliable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F24746-F404-4903-91F9-BC30E014E0BF}"/>
              </a:ext>
            </a:extLst>
          </p:cNvPr>
          <p:cNvSpPr txBox="1"/>
          <p:nvPr/>
        </p:nvSpPr>
        <p:spPr>
          <a:xfrm>
            <a:off x="4843815" y="2563634"/>
            <a:ext cx="1505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Differentiated experience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E2D214-70A0-4CFF-BEA2-AF0D56AB665F}"/>
              </a:ext>
            </a:extLst>
          </p:cNvPr>
          <p:cNvSpPr txBox="1"/>
          <p:nvPr/>
        </p:nvSpPr>
        <p:spPr>
          <a:xfrm>
            <a:off x="6518405" y="2020680"/>
            <a:ext cx="16632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Desire to Partner with Organisation to Grow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3E7DE9-FC9D-4213-9B16-FDF69C7F3D30}"/>
              </a:ext>
            </a:extLst>
          </p:cNvPr>
          <p:cNvSpPr txBox="1"/>
          <p:nvPr/>
        </p:nvSpPr>
        <p:spPr>
          <a:xfrm>
            <a:off x="9013199" y="1638334"/>
            <a:ext cx="1500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Loyal to Value Propositions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FF0EC-59AF-4A7E-9C90-1CF1435496B2}"/>
              </a:ext>
            </a:extLst>
          </p:cNvPr>
          <p:cNvSpPr txBox="1"/>
          <p:nvPr/>
        </p:nvSpPr>
        <p:spPr>
          <a:xfrm>
            <a:off x="202555" y="832169"/>
            <a:ext cx="33587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Ease of doing business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prstClr val="black"/>
                </a:solidFill>
              </a:rPr>
              <a:t>Cognitive effort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prstClr val="black"/>
                </a:solidFill>
              </a:rPr>
              <a:t>Emotional effort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prstClr val="black"/>
                </a:solidFill>
              </a:rPr>
              <a:t>Physical effort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prstClr val="black"/>
                </a:solidFill>
              </a:rPr>
              <a:t>Transactional/consumption effort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prstClr val="black"/>
                </a:solidFill>
              </a:rPr>
              <a:t>Time effort</a:t>
            </a:r>
          </a:p>
          <a:p>
            <a:r>
              <a:rPr lang="en-US" sz="1400" dirty="0"/>
              <a:t>(Clark and Bryan, HCCM 2013)</a:t>
            </a:r>
            <a:endParaRPr lang="en-US" sz="1200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1200" dirty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Right Arrow 9">
            <a:extLst>
              <a:ext uri="{FF2B5EF4-FFF2-40B4-BE49-F238E27FC236}">
                <a16:creationId xmlns:a16="http://schemas.microsoft.com/office/drawing/2014/main" id="{AE2345E9-99D3-4171-937B-B98DFAB2FAED}"/>
              </a:ext>
            </a:extLst>
          </p:cNvPr>
          <p:cNvSpPr/>
          <p:nvPr/>
        </p:nvSpPr>
        <p:spPr>
          <a:xfrm>
            <a:off x="1625520" y="5753219"/>
            <a:ext cx="8130761" cy="58017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“Quality of Trust</a:t>
            </a:r>
            <a:r>
              <a:rPr lang="en-US" dirty="0">
                <a:solidFill>
                  <a:prstClr val="white"/>
                </a:solidFill>
              </a:rPr>
              <a:t>”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904A05-8F2E-4F9C-BABE-D82376234EF1}"/>
              </a:ext>
            </a:extLst>
          </p:cNvPr>
          <p:cNvCxnSpPr/>
          <p:nvPr/>
        </p:nvCxnSpPr>
        <p:spPr>
          <a:xfrm flipV="1">
            <a:off x="3528661" y="1665362"/>
            <a:ext cx="1819069" cy="324166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0EC0C8-FBF0-423F-A793-97B0EAB13153}"/>
              </a:ext>
            </a:extLst>
          </p:cNvPr>
          <p:cNvCxnSpPr/>
          <p:nvPr/>
        </p:nvCxnSpPr>
        <p:spPr>
          <a:xfrm>
            <a:off x="3543409" y="1989528"/>
            <a:ext cx="1245484" cy="207249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A40C0C2-E77A-4BD5-B33D-6201A3EE1EE5}"/>
              </a:ext>
            </a:extLst>
          </p:cNvPr>
          <p:cNvCxnSpPr/>
          <p:nvPr/>
        </p:nvCxnSpPr>
        <p:spPr>
          <a:xfrm flipH="1">
            <a:off x="2948419" y="1989528"/>
            <a:ext cx="594991" cy="1232027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6A03C8-48F2-414C-8E17-168E9F726070}"/>
              </a:ext>
            </a:extLst>
          </p:cNvPr>
          <p:cNvCxnSpPr/>
          <p:nvPr/>
        </p:nvCxnSpPr>
        <p:spPr>
          <a:xfrm>
            <a:off x="3548884" y="2047137"/>
            <a:ext cx="293852" cy="558404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E1AD842-E093-4248-91B7-C36E61035A84}"/>
              </a:ext>
            </a:extLst>
          </p:cNvPr>
          <p:cNvSpPr txBox="1"/>
          <p:nvPr/>
        </p:nvSpPr>
        <p:spPr>
          <a:xfrm>
            <a:off x="401781" y="166254"/>
            <a:ext cx="7024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Staircase to Delivering Client Experience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02E8A69-56E4-4E4F-BDAC-3B9D7DC487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 trans="49000" pencilSize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30" t="31585"/>
          <a:stretch/>
        </p:blipFill>
        <p:spPr>
          <a:xfrm>
            <a:off x="7689273" y="2920195"/>
            <a:ext cx="4298980" cy="3623122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73710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ullet 6.pdf">
            <a:extLst>
              <a:ext uri="{FF2B5EF4-FFF2-40B4-BE49-F238E27FC236}">
                <a16:creationId xmlns:a16="http://schemas.microsoft.com/office/drawing/2014/main" id="{23981977-CAB2-4716-987A-C7EDD835C6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103"/>
          <a:stretch/>
        </p:blipFill>
        <p:spPr>
          <a:xfrm flipH="1">
            <a:off x="0" y="1044747"/>
            <a:ext cx="4475018" cy="3680897"/>
          </a:xfrm>
          <a:prstGeom prst="rect">
            <a:avLst/>
          </a:prstGeom>
        </p:spPr>
      </p:pic>
      <p:graphicFrame>
        <p:nvGraphicFramePr>
          <p:cNvPr id="2" name="Content Placeholder 5">
            <a:extLst>
              <a:ext uri="{FF2B5EF4-FFF2-40B4-BE49-F238E27FC236}">
                <a16:creationId xmlns:a16="http://schemas.microsoft.com/office/drawing/2014/main" id="{4531866C-02C6-4338-BE15-9AA59F4ECB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0104193"/>
              </p:ext>
            </p:extLst>
          </p:nvPr>
        </p:nvGraphicFramePr>
        <p:xfrm>
          <a:off x="1333381" y="713269"/>
          <a:ext cx="9002110" cy="5754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73B42DEE-7F97-4F7B-AF68-385C14A811BA}"/>
              </a:ext>
            </a:extLst>
          </p:cNvPr>
          <p:cNvGrpSpPr/>
          <p:nvPr/>
        </p:nvGrpSpPr>
        <p:grpSpPr>
          <a:xfrm>
            <a:off x="5091142" y="2873145"/>
            <a:ext cx="1565416" cy="1565416"/>
            <a:chOff x="3533158" y="1429143"/>
            <a:chExt cx="1565416" cy="156541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483DB39-1BD3-43D4-9573-D723EFE60497}"/>
                </a:ext>
              </a:extLst>
            </p:cNvPr>
            <p:cNvSpPr/>
            <p:nvPr/>
          </p:nvSpPr>
          <p:spPr>
            <a:xfrm>
              <a:off x="3533158" y="1429143"/>
              <a:ext cx="1565416" cy="156541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BE9B78A-8803-46F1-8BE8-C2C95E18CFC1}"/>
                </a:ext>
              </a:extLst>
            </p:cNvPr>
            <p:cNvSpPr/>
            <p:nvPr/>
          </p:nvSpPr>
          <p:spPr>
            <a:xfrm>
              <a:off x="3762408" y="1658393"/>
              <a:ext cx="1106916" cy="11069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Value Creation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BC66166-A7A6-442D-9C5E-1B65C704E083}"/>
              </a:ext>
            </a:extLst>
          </p:cNvPr>
          <p:cNvSpPr txBox="1"/>
          <p:nvPr/>
        </p:nvSpPr>
        <p:spPr>
          <a:xfrm>
            <a:off x="263235" y="138545"/>
            <a:ext cx="1066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What Brings Value in the Clients: Value Gaps </a:t>
            </a:r>
            <a:r>
              <a:rPr lang="en-US" sz="1600" b="1" dirty="0">
                <a:latin typeface="+mj-lt"/>
              </a:rPr>
              <a:t>(adapted from Van Der Merwe) 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438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E281F-D98F-4C1F-A9E3-98BA3C3C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09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Considerations in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E7148-4528-4323-88FA-ADA4F804C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7218" y="1493116"/>
            <a:ext cx="8956964" cy="4351338"/>
          </a:xfrm>
        </p:spPr>
        <p:txBody>
          <a:bodyPr>
            <a:normAutofit/>
          </a:bodyPr>
          <a:lstStyle/>
          <a:p>
            <a:r>
              <a:rPr lang="en-US" sz="2000" dirty="0"/>
              <a:t>Research what the client wants</a:t>
            </a:r>
          </a:p>
          <a:p>
            <a:r>
              <a:rPr lang="en-US" sz="2000" dirty="0"/>
              <a:t>Gather voice of the client insights</a:t>
            </a:r>
          </a:p>
          <a:p>
            <a:r>
              <a:rPr lang="en-US" sz="2000" dirty="0"/>
              <a:t>Gather voice of the employee insights</a:t>
            </a:r>
          </a:p>
          <a:p>
            <a:r>
              <a:rPr lang="en-US" sz="2000" dirty="0"/>
              <a:t>Aborted transaction data/click stream data</a:t>
            </a:r>
          </a:p>
          <a:p>
            <a:r>
              <a:rPr lang="en-US" sz="2000" dirty="0"/>
              <a:t>Map the experiences of the client (and employee ) in their journey with you</a:t>
            </a:r>
          </a:p>
          <a:p>
            <a:pPr lvl="1"/>
            <a:r>
              <a:rPr lang="en-US" sz="1600" dirty="0"/>
              <a:t>Identify Value Gaps (see next slide) in technology, process, people, capabilities, innovation, operating models, business models etc.</a:t>
            </a:r>
            <a:endParaRPr lang="en-US" sz="1400" dirty="0"/>
          </a:p>
          <a:p>
            <a:r>
              <a:rPr lang="en-US" sz="2000" dirty="0"/>
              <a:t>Client focus culture - Human centered and empathy driven culture</a:t>
            </a:r>
          </a:p>
          <a:p>
            <a:r>
              <a:rPr lang="en-US" sz="2000" dirty="0"/>
              <a:t>Change Capability to lead change inside out and outside in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8" name="Picture 7" descr="Bullet 6.pdf">
            <a:extLst>
              <a:ext uri="{FF2B5EF4-FFF2-40B4-BE49-F238E27FC236}">
                <a16:creationId xmlns:a16="http://schemas.microsoft.com/office/drawing/2014/main" id="{E3BE6124-5D3B-49C2-BA6B-E4A3202F7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103"/>
          <a:stretch/>
        </p:blipFill>
        <p:spPr>
          <a:xfrm flipH="1">
            <a:off x="0" y="1003183"/>
            <a:ext cx="3294516" cy="270988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04E6FB62-1E2C-4756-A4A2-92DBD567D22B}"/>
              </a:ext>
            </a:extLst>
          </p:cNvPr>
          <p:cNvSpPr>
            <a:spLocks/>
          </p:cNvSpPr>
          <p:nvPr/>
        </p:nvSpPr>
        <p:spPr bwMode="auto">
          <a:xfrm>
            <a:off x="1682249" y="2444627"/>
            <a:ext cx="1491756" cy="2474254"/>
          </a:xfrm>
          <a:custGeom>
            <a:avLst/>
            <a:gdLst>
              <a:gd name="T0" fmla="*/ 22 w 2201"/>
              <a:gd name="T1" fmla="*/ 3696 h 3745"/>
              <a:gd name="T2" fmla="*/ 57 w 2201"/>
              <a:gd name="T3" fmla="*/ 3627 h 3745"/>
              <a:gd name="T4" fmla="*/ 1 w 2201"/>
              <a:gd name="T5" fmla="*/ 3428 h 3745"/>
              <a:gd name="T6" fmla="*/ 56 w 2201"/>
              <a:gd name="T7" fmla="*/ 3265 h 3745"/>
              <a:gd name="T8" fmla="*/ 45 w 2201"/>
              <a:gd name="T9" fmla="*/ 3128 h 3745"/>
              <a:gd name="T10" fmla="*/ 35 w 2201"/>
              <a:gd name="T11" fmla="*/ 2971 h 3745"/>
              <a:gd name="T12" fmla="*/ 82 w 2201"/>
              <a:gd name="T13" fmla="*/ 2882 h 3745"/>
              <a:gd name="T14" fmla="*/ 111 w 2201"/>
              <a:gd name="T15" fmla="*/ 2695 h 3745"/>
              <a:gd name="T16" fmla="*/ 142 w 2201"/>
              <a:gd name="T17" fmla="*/ 2495 h 3745"/>
              <a:gd name="T18" fmla="*/ 160 w 2201"/>
              <a:gd name="T19" fmla="*/ 2212 h 3745"/>
              <a:gd name="T20" fmla="*/ 132 w 2201"/>
              <a:gd name="T21" fmla="*/ 2059 h 3745"/>
              <a:gd name="T22" fmla="*/ 135 w 2201"/>
              <a:gd name="T23" fmla="*/ 1899 h 3745"/>
              <a:gd name="T24" fmla="*/ 146 w 2201"/>
              <a:gd name="T25" fmla="*/ 1674 h 3745"/>
              <a:gd name="T26" fmla="*/ 214 w 2201"/>
              <a:gd name="T27" fmla="*/ 1531 h 3745"/>
              <a:gd name="T28" fmla="*/ 667 w 2201"/>
              <a:gd name="T29" fmla="*/ 1327 h 3745"/>
              <a:gd name="T30" fmla="*/ 719 w 2201"/>
              <a:gd name="T31" fmla="*/ 1208 h 3745"/>
              <a:gd name="T32" fmla="*/ 702 w 2201"/>
              <a:gd name="T33" fmla="*/ 1105 h 3745"/>
              <a:gd name="T34" fmla="*/ 581 w 2201"/>
              <a:gd name="T35" fmla="*/ 899 h 3745"/>
              <a:gd name="T36" fmla="*/ 545 w 2201"/>
              <a:gd name="T37" fmla="*/ 809 h 3745"/>
              <a:gd name="T38" fmla="*/ 535 w 2201"/>
              <a:gd name="T39" fmla="*/ 630 h 3745"/>
              <a:gd name="T40" fmla="*/ 526 w 2201"/>
              <a:gd name="T41" fmla="*/ 554 h 3745"/>
              <a:gd name="T42" fmla="*/ 497 w 2201"/>
              <a:gd name="T43" fmla="*/ 395 h 3745"/>
              <a:gd name="T44" fmla="*/ 526 w 2201"/>
              <a:gd name="T45" fmla="*/ 195 h 3745"/>
              <a:gd name="T46" fmla="*/ 628 w 2201"/>
              <a:gd name="T47" fmla="*/ 102 h 3745"/>
              <a:gd name="T48" fmla="*/ 762 w 2201"/>
              <a:gd name="T49" fmla="*/ 15 h 3745"/>
              <a:gd name="T50" fmla="*/ 1002 w 2201"/>
              <a:gd name="T51" fmla="*/ 3 h 3745"/>
              <a:gd name="T52" fmla="*/ 1190 w 2201"/>
              <a:gd name="T53" fmla="*/ 85 h 3745"/>
              <a:gd name="T54" fmla="*/ 1342 w 2201"/>
              <a:gd name="T55" fmla="*/ 288 h 3745"/>
              <a:gd name="T56" fmla="*/ 1356 w 2201"/>
              <a:gd name="T57" fmla="*/ 491 h 3745"/>
              <a:gd name="T58" fmla="*/ 1336 w 2201"/>
              <a:gd name="T59" fmla="*/ 680 h 3745"/>
              <a:gd name="T60" fmla="*/ 1249 w 2201"/>
              <a:gd name="T61" fmla="*/ 875 h 3745"/>
              <a:gd name="T62" fmla="*/ 1228 w 2201"/>
              <a:gd name="T63" fmla="*/ 934 h 3745"/>
              <a:gd name="T64" fmla="*/ 1250 w 2201"/>
              <a:gd name="T65" fmla="*/ 1104 h 3745"/>
              <a:gd name="T66" fmla="*/ 1387 w 2201"/>
              <a:gd name="T67" fmla="*/ 1269 h 3745"/>
              <a:gd name="T68" fmla="*/ 1669 w 2201"/>
              <a:gd name="T69" fmla="*/ 1406 h 3745"/>
              <a:gd name="T70" fmla="*/ 1900 w 2201"/>
              <a:gd name="T71" fmla="*/ 1497 h 3745"/>
              <a:gd name="T72" fmla="*/ 1991 w 2201"/>
              <a:gd name="T73" fmla="*/ 1549 h 3745"/>
              <a:gd name="T74" fmla="*/ 2070 w 2201"/>
              <a:gd name="T75" fmla="*/ 1860 h 3745"/>
              <a:gd name="T76" fmla="*/ 2094 w 2201"/>
              <a:gd name="T77" fmla="*/ 2051 h 3745"/>
              <a:gd name="T78" fmla="*/ 2095 w 2201"/>
              <a:gd name="T79" fmla="*/ 2211 h 3745"/>
              <a:gd name="T80" fmla="*/ 2120 w 2201"/>
              <a:gd name="T81" fmla="*/ 2480 h 3745"/>
              <a:gd name="T82" fmla="*/ 2179 w 2201"/>
              <a:gd name="T83" fmla="*/ 2697 h 3745"/>
              <a:gd name="T84" fmla="*/ 2199 w 2201"/>
              <a:gd name="T85" fmla="*/ 3064 h 3745"/>
              <a:gd name="T86" fmla="*/ 2158 w 2201"/>
              <a:gd name="T87" fmla="*/ 3377 h 3745"/>
              <a:gd name="T88" fmla="*/ 2087 w 2201"/>
              <a:gd name="T89" fmla="*/ 3745 h 3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01" h="3745">
                <a:moveTo>
                  <a:pt x="1" y="3745"/>
                </a:moveTo>
                <a:cubicBezTo>
                  <a:pt x="4" y="3736"/>
                  <a:pt x="6" y="3727"/>
                  <a:pt x="10" y="3719"/>
                </a:cubicBezTo>
                <a:cubicBezTo>
                  <a:pt x="13" y="3711"/>
                  <a:pt x="17" y="3703"/>
                  <a:pt x="22" y="3696"/>
                </a:cubicBezTo>
                <a:cubicBezTo>
                  <a:pt x="26" y="3690"/>
                  <a:pt x="31" y="3684"/>
                  <a:pt x="36" y="3679"/>
                </a:cubicBezTo>
                <a:cubicBezTo>
                  <a:pt x="40" y="3676"/>
                  <a:pt x="43" y="3672"/>
                  <a:pt x="44" y="3667"/>
                </a:cubicBezTo>
                <a:cubicBezTo>
                  <a:pt x="48" y="3654"/>
                  <a:pt x="52" y="3640"/>
                  <a:pt x="57" y="3627"/>
                </a:cubicBezTo>
                <a:cubicBezTo>
                  <a:pt x="59" y="3620"/>
                  <a:pt x="60" y="3614"/>
                  <a:pt x="57" y="3607"/>
                </a:cubicBezTo>
                <a:cubicBezTo>
                  <a:pt x="42" y="3563"/>
                  <a:pt x="26" y="3518"/>
                  <a:pt x="11" y="3474"/>
                </a:cubicBezTo>
                <a:cubicBezTo>
                  <a:pt x="6" y="3459"/>
                  <a:pt x="3" y="3443"/>
                  <a:pt x="1" y="3428"/>
                </a:cubicBezTo>
                <a:cubicBezTo>
                  <a:pt x="0" y="3418"/>
                  <a:pt x="3" y="3408"/>
                  <a:pt x="4" y="3399"/>
                </a:cubicBezTo>
                <a:cubicBezTo>
                  <a:pt x="7" y="3374"/>
                  <a:pt x="16" y="3352"/>
                  <a:pt x="27" y="3330"/>
                </a:cubicBezTo>
                <a:cubicBezTo>
                  <a:pt x="37" y="3309"/>
                  <a:pt x="46" y="3287"/>
                  <a:pt x="56" y="3265"/>
                </a:cubicBezTo>
                <a:cubicBezTo>
                  <a:pt x="58" y="3260"/>
                  <a:pt x="59" y="3254"/>
                  <a:pt x="57" y="3248"/>
                </a:cubicBezTo>
                <a:cubicBezTo>
                  <a:pt x="46" y="3216"/>
                  <a:pt x="47" y="3183"/>
                  <a:pt x="45" y="3150"/>
                </a:cubicBezTo>
                <a:cubicBezTo>
                  <a:pt x="45" y="3143"/>
                  <a:pt x="45" y="3135"/>
                  <a:pt x="45" y="3128"/>
                </a:cubicBezTo>
                <a:cubicBezTo>
                  <a:pt x="47" y="3107"/>
                  <a:pt x="44" y="3087"/>
                  <a:pt x="35" y="3068"/>
                </a:cubicBezTo>
                <a:cubicBezTo>
                  <a:pt x="27" y="3052"/>
                  <a:pt x="24" y="3035"/>
                  <a:pt x="28" y="3017"/>
                </a:cubicBezTo>
                <a:cubicBezTo>
                  <a:pt x="32" y="3002"/>
                  <a:pt x="32" y="2986"/>
                  <a:pt x="35" y="2971"/>
                </a:cubicBezTo>
                <a:cubicBezTo>
                  <a:pt x="36" y="2965"/>
                  <a:pt x="38" y="2959"/>
                  <a:pt x="40" y="2954"/>
                </a:cubicBezTo>
                <a:cubicBezTo>
                  <a:pt x="47" y="2939"/>
                  <a:pt x="54" y="2923"/>
                  <a:pt x="62" y="2909"/>
                </a:cubicBezTo>
                <a:cubicBezTo>
                  <a:pt x="68" y="2899"/>
                  <a:pt x="75" y="2891"/>
                  <a:pt x="82" y="2882"/>
                </a:cubicBezTo>
                <a:cubicBezTo>
                  <a:pt x="113" y="2845"/>
                  <a:pt x="108" y="2859"/>
                  <a:pt x="110" y="2813"/>
                </a:cubicBezTo>
                <a:cubicBezTo>
                  <a:pt x="111" y="2793"/>
                  <a:pt x="111" y="2773"/>
                  <a:pt x="109" y="2753"/>
                </a:cubicBezTo>
                <a:cubicBezTo>
                  <a:pt x="106" y="2733"/>
                  <a:pt x="108" y="2714"/>
                  <a:pt x="111" y="2695"/>
                </a:cubicBezTo>
                <a:cubicBezTo>
                  <a:pt x="116" y="2651"/>
                  <a:pt x="126" y="2608"/>
                  <a:pt x="139" y="2565"/>
                </a:cubicBezTo>
                <a:cubicBezTo>
                  <a:pt x="140" y="2562"/>
                  <a:pt x="141" y="2559"/>
                  <a:pt x="141" y="2556"/>
                </a:cubicBezTo>
                <a:cubicBezTo>
                  <a:pt x="141" y="2535"/>
                  <a:pt x="143" y="2515"/>
                  <a:pt x="142" y="2495"/>
                </a:cubicBezTo>
                <a:cubicBezTo>
                  <a:pt x="142" y="2455"/>
                  <a:pt x="149" y="2416"/>
                  <a:pt x="153" y="2376"/>
                </a:cubicBezTo>
                <a:cubicBezTo>
                  <a:pt x="155" y="2357"/>
                  <a:pt x="157" y="2338"/>
                  <a:pt x="157" y="2319"/>
                </a:cubicBezTo>
                <a:cubicBezTo>
                  <a:pt x="159" y="2284"/>
                  <a:pt x="159" y="2248"/>
                  <a:pt x="160" y="2212"/>
                </a:cubicBezTo>
                <a:cubicBezTo>
                  <a:pt x="160" y="2203"/>
                  <a:pt x="158" y="2194"/>
                  <a:pt x="156" y="2186"/>
                </a:cubicBezTo>
                <a:cubicBezTo>
                  <a:pt x="152" y="2168"/>
                  <a:pt x="148" y="2150"/>
                  <a:pt x="142" y="2132"/>
                </a:cubicBezTo>
                <a:cubicBezTo>
                  <a:pt x="135" y="2108"/>
                  <a:pt x="133" y="2083"/>
                  <a:pt x="132" y="2059"/>
                </a:cubicBezTo>
                <a:cubicBezTo>
                  <a:pt x="132" y="2044"/>
                  <a:pt x="130" y="2030"/>
                  <a:pt x="130" y="2016"/>
                </a:cubicBezTo>
                <a:cubicBezTo>
                  <a:pt x="130" y="1995"/>
                  <a:pt x="132" y="1975"/>
                  <a:pt x="133" y="1954"/>
                </a:cubicBezTo>
                <a:cubicBezTo>
                  <a:pt x="134" y="1936"/>
                  <a:pt x="135" y="1917"/>
                  <a:pt x="135" y="1899"/>
                </a:cubicBezTo>
                <a:cubicBezTo>
                  <a:pt x="137" y="1856"/>
                  <a:pt x="137" y="1814"/>
                  <a:pt x="132" y="1772"/>
                </a:cubicBezTo>
                <a:cubicBezTo>
                  <a:pt x="130" y="1756"/>
                  <a:pt x="132" y="1740"/>
                  <a:pt x="136" y="1725"/>
                </a:cubicBezTo>
                <a:cubicBezTo>
                  <a:pt x="139" y="1708"/>
                  <a:pt x="143" y="1691"/>
                  <a:pt x="146" y="1674"/>
                </a:cubicBezTo>
                <a:cubicBezTo>
                  <a:pt x="152" y="1645"/>
                  <a:pt x="162" y="1617"/>
                  <a:pt x="174" y="1590"/>
                </a:cubicBezTo>
                <a:cubicBezTo>
                  <a:pt x="183" y="1570"/>
                  <a:pt x="198" y="1553"/>
                  <a:pt x="210" y="1535"/>
                </a:cubicBezTo>
                <a:cubicBezTo>
                  <a:pt x="211" y="1533"/>
                  <a:pt x="212" y="1532"/>
                  <a:pt x="214" y="1531"/>
                </a:cubicBezTo>
                <a:cubicBezTo>
                  <a:pt x="232" y="1520"/>
                  <a:pt x="248" y="1507"/>
                  <a:pt x="268" y="1501"/>
                </a:cubicBezTo>
                <a:cubicBezTo>
                  <a:pt x="402" y="1459"/>
                  <a:pt x="528" y="1400"/>
                  <a:pt x="655" y="1341"/>
                </a:cubicBezTo>
                <a:cubicBezTo>
                  <a:pt x="661" y="1338"/>
                  <a:pt x="665" y="1335"/>
                  <a:pt x="667" y="1327"/>
                </a:cubicBezTo>
                <a:cubicBezTo>
                  <a:pt x="668" y="1320"/>
                  <a:pt x="672" y="1312"/>
                  <a:pt x="673" y="1305"/>
                </a:cubicBezTo>
                <a:cubicBezTo>
                  <a:pt x="679" y="1277"/>
                  <a:pt x="692" y="1253"/>
                  <a:pt x="705" y="1229"/>
                </a:cubicBezTo>
                <a:cubicBezTo>
                  <a:pt x="708" y="1221"/>
                  <a:pt x="714" y="1215"/>
                  <a:pt x="719" y="1208"/>
                </a:cubicBezTo>
                <a:cubicBezTo>
                  <a:pt x="723" y="1203"/>
                  <a:pt x="725" y="1198"/>
                  <a:pt x="723" y="1192"/>
                </a:cubicBezTo>
                <a:cubicBezTo>
                  <a:pt x="719" y="1171"/>
                  <a:pt x="716" y="1150"/>
                  <a:pt x="713" y="1128"/>
                </a:cubicBezTo>
                <a:cubicBezTo>
                  <a:pt x="712" y="1119"/>
                  <a:pt x="708" y="1112"/>
                  <a:pt x="702" y="1105"/>
                </a:cubicBezTo>
                <a:cubicBezTo>
                  <a:pt x="679" y="1082"/>
                  <a:pt x="656" y="1057"/>
                  <a:pt x="633" y="1033"/>
                </a:cubicBezTo>
                <a:cubicBezTo>
                  <a:pt x="629" y="1029"/>
                  <a:pt x="625" y="1023"/>
                  <a:pt x="622" y="1018"/>
                </a:cubicBezTo>
                <a:cubicBezTo>
                  <a:pt x="601" y="981"/>
                  <a:pt x="591" y="940"/>
                  <a:pt x="581" y="899"/>
                </a:cubicBezTo>
                <a:cubicBezTo>
                  <a:pt x="578" y="889"/>
                  <a:pt x="579" y="878"/>
                  <a:pt x="578" y="868"/>
                </a:cubicBezTo>
                <a:cubicBezTo>
                  <a:pt x="577" y="862"/>
                  <a:pt x="576" y="858"/>
                  <a:pt x="569" y="855"/>
                </a:cubicBezTo>
                <a:cubicBezTo>
                  <a:pt x="550" y="847"/>
                  <a:pt x="540" y="829"/>
                  <a:pt x="545" y="809"/>
                </a:cubicBezTo>
                <a:cubicBezTo>
                  <a:pt x="553" y="776"/>
                  <a:pt x="552" y="743"/>
                  <a:pt x="551" y="710"/>
                </a:cubicBezTo>
                <a:cubicBezTo>
                  <a:pt x="551" y="700"/>
                  <a:pt x="547" y="689"/>
                  <a:pt x="545" y="679"/>
                </a:cubicBezTo>
                <a:cubicBezTo>
                  <a:pt x="541" y="663"/>
                  <a:pt x="538" y="646"/>
                  <a:pt x="535" y="630"/>
                </a:cubicBezTo>
                <a:cubicBezTo>
                  <a:pt x="534" y="621"/>
                  <a:pt x="536" y="612"/>
                  <a:pt x="537" y="603"/>
                </a:cubicBezTo>
                <a:cubicBezTo>
                  <a:pt x="538" y="596"/>
                  <a:pt x="537" y="589"/>
                  <a:pt x="533" y="582"/>
                </a:cubicBezTo>
                <a:cubicBezTo>
                  <a:pt x="528" y="573"/>
                  <a:pt x="525" y="564"/>
                  <a:pt x="526" y="554"/>
                </a:cubicBezTo>
                <a:cubicBezTo>
                  <a:pt x="526" y="552"/>
                  <a:pt x="527" y="550"/>
                  <a:pt x="526" y="549"/>
                </a:cubicBezTo>
                <a:cubicBezTo>
                  <a:pt x="515" y="521"/>
                  <a:pt x="519" y="491"/>
                  <a:pt x="512" y="463"/>
                </a:cubicBezTo>
                <a:cubicBezTo>
                  <a:pt x="507" y="441"/>
                  <a:pt x="503" y="418"/>
                  <a:pt x="497" y="395"/>
                </a:cubicBezTo>
                <a:cubicBezTo>
                  <a:pt x="488" y="363"/>
                  <a:pt x="490" y="329"/>
                  <a:pt x="499" y="298"/>
                </a:cubicBezTo>
                <a:cubicBezTo>
                  <a:pt x="508" y="270"/>
                  <a:pt x="512" y="242"/>
                  <a:pt x="518" y="215"/>
                </a:cubicBezTo>
                <a:cubicBezTo>
                  <a:pt x="519" y="208"/>
                  <a:pt x="523" y="201"/>
                  <a:pt x="526" y="195"/>
                </a:cubicBezTo>
                <a:cubicBezTo>
                  <a:pt x="527" y="192"/>
                  <a:pt x="530" y="190"/>
                  <a:pt x="531" y="188"/>
                </a:cubicBezTo>
                <a:cubicBezTo>
                  <a:pt x="550" y="159"/>
                  <a:pt x="578" y="139"/>
                  <a:pt x="607" y="122"/>
                </a:cubicBezTo>
                <a:cubicBezTo>
                  <a:pt x="616" y="117"/>
                  <a:pt x="622" y="110"/>
                  <a:pt x="628" y="102"/>
                </a:cubicBezTo>
                <a:cubicBezTo>
                  <a:pt x="641" y="85"/>
                  <a:pt x="656" y="69"/>
                  <a:pt x="675" y="59"/>
                </a:cubicBezTo>
                <a:cubicBezTo>
                  <a:pt x="697" y="49"/>
                  <a:pt x="718" y="37"/>
                  <a:pt x="739" y="25"/>
                </a:cubicBezTo>
                <a:cubicBezTo>
                  <a:pt x="747" y="21"/>
                  <a:pt x="755" y="18"/>
                  <a:pt x="762" y="15"/>
                </a:cubicBezTo>
                <a:cubicBezTo>
                  <a:pt x="799" y="0"/>
                  <a:pt x="837" y="1"/>
                  <a:pt x="875" y="5"/>
                </a:cubicBezTo>
                <a:cubicBezTo>
                  <a:pt x="911" y="10"/>
                  <a:pt x="948" y="11"/>
                  <a:pt x="984" y="3"/>
                </a:cubicBezTo>
                <a:cubicBezTo>
                  <a:pt x="990" y="2"/>
                  <a:pt x="996" y="2"/>
                  <a:pt x="1002" y="3"/>
                </a:cubicBezTo>
                <a:cubicBezTo>
                  <a:pt x="1049" y="18"/>
                  <a:pt x="1096" y="34"/>
                  <a:pt x="1144" y="49"/>
                </a:cubicBezTo>
                <a:cubicBezTo>
                  <a:pt x="1153" y="52"/>
                  <a:pt x="1160" y="56"/>
                  <a:pt x="1164" y="64"/>
                </a:cubicBezTo>
                <a:cubicBezTo>
                  <a:pt x="1170" y="75"/>
                  <a:pt x="1179" y="81"/>
                  <a:pt x="1190" y="85"/>
                </a:cubicBezTo>
                <a:cubicBezTo>
                  <a:pt x="1215" y="92"/>
                  <a:pt x="1230" y="111"/>
                  <a:pt x="1244" y="130"/>
                </a:cubicBezTo>
                <a:cubicBezTo>
                  <a:pt x="1266" y="161"/>
                  <a:pt x="1288" y="191"/>
                  <a:pt x="1308" y="223"/>
                </a:cubicBezTo>
                <a:cubicBezTo>
                  <a:pt x="1321" y="243"/>
                  <a:pt x="1331" y="266"/>
                  <a:pt x="1342" y="288"/>
                </a:cubicBezTo>
                <a:cubicBezTo>
                  <a:pt x="1343" y="291"/>
                  <a:pt x="1344" y="295"/>
                  <a:pt x="1346" y="298"/>
                </a:cubicBezTo>
                <a:cubicBezTo>
                  <a:pt x="1360" y="328"/>
                  <a:pt x="1362" y="360"/>
                  <a:pt x="1364" y="393"/>
                </a:cubicBezTo>
                <a:cubicBezTo>
                  <a:pt x="1367" y="426"/>
                  <a:pt x="1361" y="459"/>
                  <a:pt x="1356" y="491"/>
                </a:cubicBezTo>
                <a:cubicBezTo>
                  <a:pt x="1351" y="523"/>
                  <a:pt x="1348" y="554"/>
                  <a:pt x="1345" y="586"/>
                </a:cubicBezTo>
                <a:cubicBezTo>
                  <a:pt x="1343" y="606"/>
                  <a:pt x="1343" y="626"/>
                  <a:pt x="1341" y="647"/>
                </a:cubicBezTo>
                <a:cubicBezTo>
                  <a:pt x="1340" y="658"/>
                  <a:pt x="1338" y="669"/>
                  <a:pt x="1336" y="680"/>
                </a:cubicBezTo>
                <a:cubicBezTo>
                  <a:pt x="1328" y="710"/>
                  <a:pt x="1326" y="741"/>
                  <a:pt x="1322" y="772"/>
                </a:cubicBezTo>
                <a:cubicBezTo>
                  <a:pt x="1320" y="794"/>
                  <a:pt x="1317" y="815"/>
                  <a:pt x="1309" y="835"/>
                </a:cubicBezTo>
                <a:cubicBezTo>
                  <a:pt x="1299" y="858"/>
                  <a:pt x="1275" y="876"/>
                  <a:pt x="1249" y="875"/>
                </a:cubicBezTo>
                <a:cubicBezTo>
                  <a:pt x="1247" y="875"/>
                  <a:pt x="1246" y="875"/>
                  <a:pt x="1244" y="875"/>
                </a:cubicBezTo>
                <a:cubicBezTo>
                  <a:pt x="1241" y="883"/>
                  <a:pt x="1239" y="891"/>
                  <a:pt x="1236" y="898"/>
                </a:cubicBezTo>
                <a:cubicBezTo>
                  <a:pt x="1231" y="909"/>
                  <a:pt x="1229" y="922"/>
                  <a:pt x="1228" y="934"/>
                </a:cubicBezTo>
                <a:cubicBezTo>
                  <a:pt x="1225" y="973"/>
                  <a:pt x="1223" y="1012"/>
                  <a:pt x="1220" y="1051"/>
                </a:cubicBezTo>
                <a:cubicBezTo>
                  <a:pt x="1219" y="1059"/>
                  <a:pt x="1221" y="1065"/>
                  <a:pt x="1228" y="1070"/>
                </a:cubicBezTo>
                <a:cubicBezTo>
                  <a:pt x="1240" y="1079"/>
                  <a:pt x="1248" y="1090"/>
                  <a:pt x="1250" y="1104"/>
                </a:cubicBezTo>
                <a:cubicBezTo>
                  <a:pt x="1252" y="1119"/>
                  <a:pt x="1260" y="1131"/>
                  <a:pt x="1272" y="1140"/>
                </a:cubicBezTo>
                <a:cubicBezTo>
                  <a:pt x="1286" y="1150"/>
                  <a:pt x="1297" y="1163"/>
                  <a:pt x="1307" y="1178"/>
                </a:cubicBezTo>
                <a:cubicBezTo>
                  <a:pt x="1330" y="1212"/>
                  <a:pt x="1359" y="1240"/>
                  <a:pt x="1387" y="1269"/>
                </a:cubicBezTo>
                <a:cubicBezTo>
                  <a:pt x="1420" y="1302"/>
                  <a:pt x="1407" y="1296"/>
                  <a:pt x="1454" y="1311"/>
                </a:cubicBezTo>
                <a:cubicBezTo>
                  <a:pt x="1488" y="1322"/>
                  <a:pt x="1520" y="1338"/>
                  <a:pt x="1552" y="1354"/>
                </a:cubicBezTo>
                <a:cubicBezTo>
                  <a:pt x="1591" y="1372"/>
                  <a:pt x="1630" y="1390"/>
                  <a:pt x="1669" y="1406"/>
                </a:cubicBezTo>
                <a:cubicBezTo>
                  <a:pt x="1686" y="1414"/>
                  <a:pt x="1705" y="1417"/>
                  <a:pt x="1722" y="1424"/>
                </a:cubicBezTo>
                <a:cubicBezTo>
                  <a:pt x="1744" y="1431"/>
                  <a:pt x="1765" y="1439"/>
                  <a:pt x="1786" y="1448"/>
                </a:cubicBezTo>
                <a:cubicBezTo>
                  <a:pt x="1824" y="1464"/>
                  <a:pt x="1862" y="1480"/>
                  <a:pt x="1900" y="1497"/>
                </a:cubicBezTo>
                <a:cubicBezTo>
                  <a:pt x="1908" y="1500"/>
                  <a:pt x="1916" y="1504"/>
                  <a:pt x="1923" y="1509"/>
                </a:cubicBezTo>
                <a:cubicBezTo>
                  <a:pt x="1940" y="1521"/>
                  <a:pt x="1957" y="1531"/>
                  <a:pt x="1977" y="1539"/>
                </a:cubicBezTo>
                <a:cubicBezTo>
                  <a:pt x="1982" y="1541"/>
                  <a:pt x="1987" y="1545"/>
                  <a:pt x="1991" y="1549"/>
                </a:cubicBezTo>
                <a:cubicBezTo>
                  <a:pt x="2016" y="1573"/>
                  <a:pt x="2031" y="1603"/>
                  <a:pt x="2044" y="1635"/>
                </a:cubicBezTo>
                <a:cubicBezTo>
                  <a:pt x="2062" y="1682"/>
                  <a:pt x="2069" y="1730"/>
                  <a:pt x="2073" y="1779"/>
                </a:cubicBezTo>
                <a:cubicBezTo>
                  <a:pt x="2075" y="1806"/>
                  <a:pt x="2071" y="1833"/>
                  <a:pt x="2070" y="1860"/>
                </a:cubicBezTo>
                <a:cubicBezTo>
                  <a:pt x="2069" y="1875"/>
                  <a:pt x="2068" y="1891"/>
                  <a:pt x="2069" y="1906"/>
                </a:cubicBezTo>
                <a:cubicBezTo>
                  <a:pt x="2069" y="1923"/>
                  <a:pt x="2071" y="1939"/>
                  <a:pt x="2072" y="1956"/>
                </a:cubicBezTo>
                <a:cubicBezTo>
                  <a:pt x="2074" y="1989"/>
                  <a:pt x="2085" y="2020"/>
                  <a:pt x="2094" y="2051"/>
                </a:cubicBezTo>
                <a:cubicBezTo>
                  <a:pt x="2100" y="2070"/>
                  <a:pt x="2103" y="2090"/>
                  <a:pt x="2102" y="2110"/>
                </a:cubicBezTo>
                <a:cubicBezTo>
                  <a:pt x="2101" y="2138"/>
                  <a:pt x="2100" y="2167"/>
                  <a:pt x="2094" y="2195"/>
                </a:cubicBezTo>
                <a:cubicBezTo>
                  <a:pt x="2093" y="2200"/>
                  <a:pt x="2094" y="2206"/>
                  <a:pt x="2095" y="2211"/>
                </a:cubicBezTo>
                <a:cubicBezTo>
                  <a:pt x="2105" y="2249"/>
                  <a:pt x="2112" y="2287"/>
                  <a:pt x="2116" y="2326"/>
                </a:cubicBezTo>
                <a:cubicBezTo>
                  <a:pt x="2118" y="2338"/>
                  <a:pt x="2118" y="2349"/>
                  <a:pt x="2118" y="2361"/>
                </a:cubicBezTo>
                <a:cubicBezTo>
                  <a:pt x="2119" y="2401"/>
                  <a:pt x="2119" y="2440"/>
                  <a:pt x="2120" y="2480"/>
                </a:cubicBezTo>
                <a:cubicBezTo>
                  <a:pt x="2120" y="2487"/>
                  <a:pt x="2122" y="2493"/>
                  <a:pt x="2126" y="2499"/>
                </a:cubicBezTo>
                <a:cubicBezTo>
                  <a:pt x="2151" y="2537"/>
                  <a:pt x="2162" y="2580"/>
                  <a:pt x="2169" y="2625"/>
                </a:cubicBezTo>
                <a:cubicBezTo>
                  <a:pt x="2173" y="2649"/>
                  <a:pt x="2177" y="2673"/>
                  <a:pt x="2179" y="2697"/>
                </a:cubicBezTo>
                <a:cubicBezTo>
                  <a:pt x="2181" y="2719"/>
                  <a:pt x="2182" y="2741"/>
                  <a:pt x="2181" y="2764"/>
                </a:cubicBezTo>
                <a:cubicBezTo>
                  <a:pt x="2179" y="2812"/>
                  <a:pt x="2186" y="2860"/>
                  <a:pt x="2192" y="2908"/>
                </a:cubicBezTo>
                <a:cubicBezTo>
                  <a:pt x="2198" y="2960"/>
                  <a:pt x="2201" y="3012"/>
                  <a:pt x="2199" y="3064"/>
                </a:cubicBezTo>
                <a:cubicBezTo>
                  <a:pt x="2198" y="3091"/>
                  <a:pt x="2198" y="3117"/>
                  <a:pt x="2197" y="3144"/>
                </a:cubicBezTo>
                <a:cubicBezTo>
                  <a:pt x="2197" y="3156"/>
                  <a:pt x="2197" y="3169"/>
                  <a:pt x="2194" y="3181"/>
                </a:cubicBezTo>
                <a:cubicBezTo>
                  <a:pt x="2179" y="3246"/>
                  <a:pt x="2169" y="3312"/>
                  <a:pt x="2158" y="3377"/>
                </a:cubicBezTo>
                <a:cubicBezTo>
                  <a:pt x="2149" y="3429"/>
                  <a:pt x="2142" y="3482"/>
                  <a:pt x="2132" y="3534"/>
                </a:cubicBezTo>
                <a:cubicBezTo>
                  <a:pt x="2120" y="3601"/>
                  <a:pt x="2110" y="3669"/>
                  <a:pt x="2091" y="3735"/>
                </a:cubicBezTo>
                <a:cubicBezTo>
                  <a:pt x="2090" y="3738"/>
                  <a:pt x="2089" y="3741"/>
                  <a:pt x="2087" y="3745"/>
                </a:cubicBezTo>
                <a:cubicBezTo>
                  <a:pt x="1392" y="3745"/>
                  <a:pt x="697" y="3745"/>
                  <a:pt x="1" y="374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7A53D522-0F21-48DD-B3A6-78D763CE5762}"/>
              </a:ext>
            </a:extLst>
          </p:cNvPr>
          <p:cNvSpPr>
            <a:spLocks/>
          </p:cNvSpPr>
          <p:nvPr/>
        </p:nvSpPr>
        <p:spPr bwMode="auto">
          <a:xfrm>
            <a:off x="80833" y="2679343"/>
            <a:ext cx="1265112" cy="2004823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9AC64C5E-B098-41A9-B2B2-45A6C8A09C7E}"/>
              </a:ext>
            </a:extLst>
          </p:cNvPr>
          <p:cNvSpPr>
            <a:spLocks/>
          </p:cNvSpPr>
          <p:nvPr/>
        </p:nvSpPr>
        <p:spPr bwMode="auto">
          <a:xfrm flipH="1">
            <a:off x="794574" y="3130295"/>
            <a:ext cx="1428119" cy="2034788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37148" tIns="18574" rIns="37148" bIns="18574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4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5208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B46A-E8D3-420F-9897-CF85C3C7C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Drivers of client experience: Make it easy to be a client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85BCA-334D-4060-B0D3-2658BA618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3610" y="1809583"/>
            <a:ext cx="55465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B2B</a:t>
            </a:r>
          </a:p>
          <a:p>
            <a:r>
              <a:rPr lang="en-US" sz="2400" dirty="0"/>
              <a:t>Access to decision makers</a:t>
            </a:r>
          </a:p>
          <a:p>
            <a:r>
              <a:rPr lang="en-US" sz="2400" dirty="0"/>
              <a:t>Responsive company—quick to react</a:t>
            </a:r>
          </a:p>
          <a:p>
            <a:r>
              <a:rPr lang="en-US" sz="2400" dirty="0"/>
              <a:t>A contact point that is easy to get hold of</a:t>
            </a:r>
          </a:p>
          <a:p>
            <a:r>
              <a:rPr lang="en-US" sz="2400" dirty="0"/>
              <a:t>The company to really listen to me</a:t>
            </a:r>
          </a:p>
          <a:p>
            <a:r>
              <a:rPr lang="en-US" sz="2400" dirty="0"/>
              <a:t>An individualized approach to business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3BAED2-9B2A-471A-8511-E3091E0F3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5336" y="1761457"/>
            <a:ext cx="558666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B2C</a:t>
            </a:r>
          </a:p>
          <a:p>
            <a:r>
              <a:rPr lang="en-US" sz="2400" dirty="0"/>
              <a:t>Information &amp; explanation</a:t>
            </a:r>
          </a:p>
          <a:p>
            <a:r>
              <a:rPr lang="en-US" sz="2400" dirty="0"/>
              <a:t>Decision making help</a:t>
            </a:r>
          </a:p>
          <a:p>
            <a:r>
              <a:rPr lang="en-US" sz="2400" dirty="0"/>
              <a:t>Reassurance</a:t>
            </a:r>
          </a:p>
          <a:p>
            <a:r>
              <a:rPr lang="en-US" sz="2400" dirty="0"/>
              <a:t>Flexibility</a:t>
            </a:r>
          </a:p>
          <a:p>
            <a:r>
              <a:rPr lang="en-US" sz="2400" dirty="0"/>
              <a:t>Availability and access</a:t>
            </a:r>
          </a:p>
          <a:p>
            <a:r>
              <a:rPr lang="en-US" sz="2400" dirty="0"/>
              <a:t>Professional customer-contact representatives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81D217-A769-4A7F-9987-BD230169F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10" y="2417085"/>
            <a:ext cx="11561640" cy="376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09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4957C-18E7-470E-81D5-DE6C2F37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82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Types of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67A9F-5A1D-4B17-A557-5603A964E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Depth of spend (quantitative) </a:t>
            </a:r>
          </a:p>
          <a:p>
            <a:r>
              <a:rPr lang="en-US" sz="2400" dirty="0"/>
              <a:t>Breadth of spend (quantitative) </a:t>
            </a:r>
          </a:p>
          <a:p>
            <a:r>
              <a:rPr lang="en-US" sz="2400" dirty="0"/>
              <a:t>Longevity of spend (quantitative) </a:t>
            </a:r>
          </a:p>
          <a:p>
            <a:r>
              <a:rPr lang="en-US" sz="2400" dirty="0"/>
              <a:t>Client lifetime value (quantitative) </a:t>
            </a:r>
          </a:p>
          <a:p>
            <a:r>
              <a:rPr lang="en-US" sz="2400" dirty="0"/>
              <a:t>Churn Models (quantitative) </a:t>
            </a:r>
          </a:p>
          <a:p>
            <a:r>
              <a:rPr lang="en-US" sz="2400" dirty="0"/>
              <a:t>Customer Effort Score (qualitative) </a:t>
            </a:r>
          </a:p>
          <a:p>
            <a:r>
              <a:rPr lang="en-US" sz="2400" dirty="0"/>
              <a:t>Net Promotor Score (qualitative) </a:t>
            </a:r>
          </a:p>
          <a:p>
            <a:r>
              <a:rPr lang="en-US" sz="2400" dirty="0"/>
              <a:t>Customer expectation (qualitative)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91EC77-ECD1-403E-9823-DD4D2F803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10" y="2417085"/>
            <a:ext cx="11561640" cy="376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69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Bullet 6.pdf">
            <a:extLst>
              <a:ext uri="{FF2B5EF4-FFF2-40B4-BE49-F238E27FC236}">
                <a16:creationId xmlns:a16="http://schemas.microsoft.com/office/drawing/2014/main" id="{6AA172A9-9402-44C8-8A6C-CC252F310B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103"/>
          <a:stretch/>
        </p:blipFill>
        <p:spPr>
          <a:xfrm flipH="1">
            <a:off x="0" y="1003183"/>
            <a:ext cx="3294516" cy="2709883"/>
          </a:xfrm>
          <a:prstGeom prst="rect">
            <a:avLst/>
          </a:prstGeom>
        </p:spPr>
      </p:pic>
      <p:sp>
        <p:nvSpPr>
          <p:cNvPr id="26" name="Freeform 4">
            <a:extLst>
              <a:ext uri="{FF2B5EF4-FFF2-40B4-BE49-F238E27FC236}">
                <a16:creationId xmlns:a16="http://schemas.microsoft.com/office/drawing/2014/main" id="{FC3DDDBF-220C-4EFD-A428-922A359DB88E}"/>
              </a:ext>
            </a:extLst>
          </p:cNvPr>
          <p:cNvSpPr>
            <a:spLocks/>
          </p:cNvSpPr>
          <p:nvPr/>
        </p:nvSpPr>
        <p:spPr bwMode="auto">
          <a:xfrm>
            <a:off x="1682249" y="2444627"/>
            <a:ext cx="1491756" cy="2474254"/>
          </a:xfrm>
          <a:custGeom>
            <a:avLst/>
            <a:gdLst>
              <a:gd name="T0" fmla="*/ 22 w 2201"/>
              <a:gd name="T1" fmla="*/ 3696 h 3745"/>
              <a:gd name="T2" fmla="*/ 57 w 2201"/>
              <a:gd name="T3" fmla="*/ 3627 h 3745"/>
              <a:gd name="T4" fmla="*/ 1 w 2201"/>
              <a:gd name="T5" fmla="*/ 3428 h 3745"/>
              <a:gd name="T6" fmla="*/ 56 w 2201"/>
              <a:gd name="T7" fmla="*/ 3265 h 3745"/>
              <a:gd name="T8" fmla="*/ 45 w 2201"/>
              <a:gd name="T9" fmla="*/ 3128 h 3745"/>
              <a:gd name="T10" fmla="*/ 35 w 2201"/>
              <a:gd name="T11" fmla="*/ 2971 h 3745"/>
              <a:gd name="T12" fmla="*/ 82 w 2201"/>
              <a:gd name="T13" fmla="*/ 2882 h 3745"/>
              <a:gd name="T14" fmla="*/ 111 w 2201"/>
              <a:gd name="T15" fmla="*/ 2695 h 3745"/>
              <a:gd name="T16" fmla="*/ 142 w 2201"/>
              <a:gd name="T17" fmla="*/ 2495 h 3745"/>
              <a:gd name="T18" fmla="*/ 160 w 2201"/>
              <a:gd name="T19" fmla="*/ 2212 h 3745"/>
              <a:gd name="T20" fmla="*/ 132 w 2201"/>
              <a:gd name="T21" fmla="*/ 2059 h 3745"/>
              <a:gd name="T22" fmla="*/ 135 w 2201"/>
              <a:gd name="T23" fmla="*/ 1899 h 3745"/>
              <a:gd name="T24" fmla="*/ 146 w 2201"/>
              <a:gd name="T25" fmla="*/ 1674 h 3745"/>
              <a:gd name="T26" fmla="*/ 214 w 2201"/>
              <a:gd name="T27" fmla="*/ 1531 h 3745"/>
              <a:gd name="T28" fmla="*/ 667 w 2201"/>
              <a:gd name="T29" fmla="*/ 1327 h 3745"/>
              <a:gd name="T30" fmla="*/ 719 w 2201"/>
              <a:gd name="T31" fmla="*/ 1208 h 3745"/>
              <a:gd name="T32" fmla="*/ 702 w 2201"/>
              <a:gd name="T33" fmla="*/ 1105 h 3745"/>
              <a:gd name="T34" fmla="*/ 581 w 2201"/>
              <a:gd name="T35" fmla="*/ 899 h 3745"/>
              <a:gd name="T36" fmla="*/ 545 w 2201"/>
              <a:gd name="T37" fmla="*/ 809 h 3745"/>
              <a:gd name="T38" fmla="*/ 535 w 2201"/>
              <a:gd name="T39" fmla="*/ 630 h 3745"/>
              <a:gd name="T40" fmla="*/ 526 w 2201"/>
              <a:gd name="T41" fmla="*/ 554 h 3745"/>
              <a:gd name="T42" fmla="*/ 497 w 2201"/>
              <a:gd name="T43" fmla="*/ 395 h 3745"/>
              <a:gd name="T44" fmla="*/ 526 w 2201"/>
              <a:gd name="T45" fmla="*/ 195 h 3745"/>
              <a:gd name="T46" fmla="*/ 628 w 2201"/>
              <a:gd name="T47" fmla="*/ 102 h 3745"/>
              <a:gd name="T48" fmla="*/ 762 w 2201"/>
              <a:gd name="T49" fmla="*/ 15 h 3745"/>
              <a:gd name="T50" fmla="*/ 1002 w 2201"/>
              <a:gd name="T51" fmla="*/ 3 h 3745"/>
              <a:gd name="T52" fmla="*/ 1190 w 2201"/>
              <a:gd name="T53" fmla="*/ 85 h 3745"/>
              <a:gd name="T54" fmla="*/ 1342 w 2201"/>
              <a:gd name="T55" fmla="*/ 288 h 3745"/>
              <a:gd name="T56" fmla="*/ 1356 w 2201"/>
              <a:gd name="T57" fmla="*/ 491 h 3745"/>
              <a:gd name="T58" fmla="*/ 1336 w 2201"/>
              <a:gd name="T59" fmla="*/ 680 h 3745"/>
              <a:gd name="T60" fmla="*/ 1249 w 2201"/>
              <a:gd name="T61" fmla="*/ 875 h 3745"/>
              <a:gd name="T62" fmla="*/ 1228 w 2201"/>
              <a:gd name="T63" fmla="*/ 934 h 3745"/>
              <a:gd name="T64" fmla="*/ 1250 w 2201"/>
              <a:gd name="T65" fmla="*/ 1104 h 3745"/>
              <a:gd name="T66" fmla="*/ 1387 w 2201"/>
              <a:gd name="T67" fmla="*/ 1269 h 3745"/>
              <a:gd name="T68" fmla="*/ 1669 w 2201"/>
              <a:gd name="T69" fmla="*/ 1406 h 3745"/>
              <a:gd name="T70" fmla="*/ 1900 w 2201"/>
              <a:gd name="T71" fmla="*/ 1497 h 3745"/>
              <a:gd name="T72" fmla="*/ 1991 w 2201"/>
              <a:gd name="T73" fmla="*/ 1549 h 3745"/>
              <a:gd name="T74" fmla="*/ 2070 w 2201"/>
              <a:gd name="T75" fmla="*/ 1860 h 3745"/>
              <a:gd name="T76" fmla="*/ 2094 w 2201"/>
              <a:gd name="T77" fmla="*/ 2051 h 3745"/>
              <a:gd name="T78" fmla="*/ 2095 w 2201"/>
              <a:gd name="T79" fmla="*/ 2211 h 3745"/>
              <a:gd name="T80" fmla="*/ 2120 w 2201"/>
              <a:gd name="T81" fmla="*/ 2480 h 3745"/>
              <a:gd name="T82" fmla="*/ 2179 w 2201"/>
              <a:gd name="T83" fmla="*/ 2697 h 3745"/>
              <a:gd name="T84" fmla="*/ 2199 w 2201"/>
              <a:gd name="T85" fmla="*/ 3064 h 3745"/>
              <a:gd name="T86" fmla="*/ 2158 w 2201"/>
              <a:gd name="T87" fmla="*/ 3377 h 3745"/>
              <a:gd name="T88" fmla="*/ 2087 w 2201"/>
              <a:gd name="T89" fmla="*/ 3745 h 3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01" h="3745">
                <a:moveTo>
                  <a:pt x="1" y="3745"/>
                </a:moveTo>
                <a:cubicBezTo>
                  <a:pt x="4" y="3736"/>
                  <a:pt x="6" y="3727"/>
                  <a:pt x="10" y="3719"/>
                </a:cubicBezTo>
                <a:cubicBezTo>
                  <a:pt x="13" y="3711"/>
                  <a:pt x="17" y="3703"/>
                  <a:pt x="22" y="3696"/>
                </a:cubicBezTo>
                <a:cubicBezTo>
                  <a:pt x="26" y="3690"/>
                  <a:pt x="31" y="3684"/>
                  <a:pt x="36" y="3679"/>
                </a:cubicBezTo>
                <a:cubicBezTo>
                  <a:pt x="40" y="3676"/>
                  <a:pt x="43" y="3672"/>
                  <a:pt x="44" y="3667"/>
                </a:cubicBezTo>
                <a:cubicBezTo>
                  <a:pt x="48" y="3654"/>
                  <a:pt x="52" y="3640"/>
                  <a:pt x="57" y="3627"/>
                </a:cubicBezTo>
                <a:cubicBezTo>
                  <a:pt x="59" y="3620"/>
                  <a:pt x="60" y="3614"/>
                  <a:pt x="57" y="3607"/>
                </a:cubicBezTo>
                <a:cubicBezTo>
                  <a:pt x="42" y="3563"/>
                  <a:pt x="26" y="3518"/>
                  <a:pt x="11" y="3474"/>
                </a:cubicBezTo>
                <a:cubicBezTo>
                  <a:pt x="6" y="3459"/>
                  <a:pt x="3" y="3443"/>
                  <a:pt x="1" y="3428"/>
                </a:cubicBezTo>
                <a:cubicBezTo>
                  <a:pt x="0" y="3418"/>
                  <a:pt x="3" y="3408"/>
                  <a:pt x="4" y="3399"/>
                </a:cubicBezTo>
                <a:cubicBezTo>
                  <a:pt x="7" y="3374"/>
                  <a:pt x="16" y="3352"/>
                  <a:pt x="27" y="3330"/>
                </a:cubicBezTo>
                <a:cubicBezTo>
                  <a:pt x="37" y="3309"/>
                  <a:pt x="46" y="3287"/>
                  <a:pt x="56" y="3265"/>
                </a:cubicBezTo>
                <a:cubicBezTo>
                  <a:pt x="58" y="3260"/>
                  <a:pt x="59" y="3254"/>
                  <a:pt x="57" y="3248"/>
                </a:cubicBezTo>
                <a:cubicBezTo>
                  <a:pt x="46" y="3216"/>
                  <a:pt x="47" y="3183"/>
                  <a:pt x="45" y="3150"/>
                </a:cubicBezTo>
                <a:cubicBezTo>
                  <a:pt x="45" y="3143"/>
                  <a:pt x="45" y="3135"/>
                  <a:pt x="45" y="3128"/>
                </a:cubicBezTo>
                <a:cubicBezTo>
                  <a:pt x="47" y="3107"/>
                  <a:pt x="44" y="3087"/>
                  <a:pt x="35" y="3068"/>
                </a:cubicBezTo>
                <a:cubicBezTo>
                  <a:pt x="27" y="3052"/>
                  <a:pt x="24" y="3035"/>
                  <a:pt x="28" y="3017"/>
                </a:cubicBezTo>
                <a:cubicBezTo>
                  <a:pt x="32" y="3002"/>
                  <a:pt x="32" y="2986"/>
                  <a:pt x="35" y="2971"/>
                </a:cubicBezTo>
                <a:cubicBezTo>
                  <a:pt x="36" y="2965"/>
                  <a:pt x="38" y="2959"/>
                  <a:pt x="40" y="2954"/>
                </a:cubicBezTo>
                <a:cubicBezTo>
                  <a:pt x="47" y="2939"/>
                  <a:pt x="54" y="2923"/>
                  <a:pt x="62" y="2909"/>
                </a:cubicBezTo>
                <a:cubicBezTo>
                  <a:pt x="68" y="2899"/>
                  <a:pt x="75" y="2891"/>
                  <a:pt x="82" y="2882"/>
                </a:cubicBezTo>
                <a:cubicBezTo>
                  <a:pt x="113" y="2845"/>
                  <a:pt x="108" y="2859"/>
                  <a:pt x="110" y="2813"/>
                </a:cubicBezTo>
                <a:cubicBezTo>
                  <a:pt x="111" y="2793"/>
                  <a:pt x="111" y="2773"/>
                  <a:pt x="109" y="2753"/>
                </a:cubicBezTo>
                <a:cubicBezTo>
                  <a:pt x="106" y="2733"/>
                  <a:pt x="108" y="2714"/>
                  <a:pt x="111" y="2695"/>
                </a:cubicBezTo>
                <a:cubicBezTo>
                  <a:pt x="116" y="2651"/>
                  <a:pt x="126" y="2608"/>
                  <a:pt x="139" y="2565"/>
                </a:cubicBezTo>
                <a:cubicBezTo>
                  <a:pt x="140" y="2562"/>
                  <a:pt x="141" y="2559"/>
                  <a:pt x="141" y="2556"/>
                </a:cubicBezTo>
                <a:cubicBezTo>
                  <a:pt x="141" y="2535"/>
                  <a:pt x="143" y="2515"/>
                  <a:pt x="142" y="2495"/>
                </a:cubicBezTo>
                <a:cubicBezTo>
                  <a:pt x="142" y="2455"/>
                  <a:pt x="149" y="2416"/>
                  <a:pt x="153" y="2376"/>
                </a:cubicBezTo>
                <a:cubicBezTo>
                  <a:pt x="155" y="2357"/>
                  <a:pt x="157" y="2338"/>
                  <a:pt x="157" y="2319"/>
                </a:cubicBezTo>
                <a:cubicBezTo>
                  <a:pt x="159" y="2284"/>
                  <a:pt x="159" y="2248"/>
                  <a:pt x="160" y="2212"/>
                </a:cubicBezTo>
                <a:cubicBezTo>
                  <a:pt x="160" y="2203"/>
                  <a:pt x="158" y="2194"/>
                  <a:pt x="156" y="2186"/>
                </a:cubicBezTo>
                <a:cubicBezTo>
                  <a:pt x="152" y="2168"/>
                  <a:pt x="148" y="2150"/>
                  <a:pt x="142" y="2132"/>
                </a:cubicBezTo>
                <a:cubicBezTo>
                  <a:pt x="135" y="2108"/>
                  <a:pt x="133" y="2083"/>
                  <a:pt x="132" y="2059"/>
                </a:cubicBezTo>
                <a:cubicBezTo>
                  <a:pt x="132" y="2044"/>
                  <a:pt x="130" y="2030"/>
                  <a:pt x="130" y="2016"/>
                </a:cubicBezTo>
                <a:cubicBezTo>
                  <a:pt x="130" y="1995"/>
                  <a:pt x="132" y="1975"/>
                  <a:pt x="133" y="1954"/>
                </a:cubicBezTo>
                <a:cubicBezTo>
                  <a:pt x="134" y="1936"/>
                  <a:pt x="135" y="1917"/>
                  <a:pt x="135" y="1899"/>
                </a:cubicBezTo>
                <a:cubicBezTo>
                  <a:pt x="137" y="1856"/>
                  <a:pt x="137" y="1814"/>
                  <a:pt x="132" y="1772"/>
                </a:cubicBezTo>
                <a:cubicBezTo>
                  <a:pt x="130" y="1756"/>
                  <a:pt x="132" y="1740"/>
                  <a:pt x="136" y="1725"/>
                </a:cubicBezTo>
                <a:cubicBezTo>
                  <a:pt x="139" y="1708"/>
                  <a:pt x="143" y="1691"/>
                  <a:pt x="146" y="1674"/>
                </a:cubicBezTo>
                <a:cubicBezTo>
                  <a:pt x="152" y="1645"/>
                  <a:pt x="162" y="1617"/>
                  <a:pt x="174" y="1590"/>
                </a:cubicBezTo>
                <a:cubicBezTo>
                  <a:pt x="183" y="1570"/>
                  <a:pt x="198" y="1553"/>
                  <a:pt x="210" y="1535"/>
                </a:cubicBezTo>
                <a:cubicBezTo>
                  <a:pt x="211" y="1533"/>
                  <a:pt x="212" y="1532"/>
                  <a:pt x="214" y="1531"/>
                </a:cubicBezTo>
                <a:cubicBezTo>
                  <a:pt x="232" y="1520"/>
                  <a:pt x="248" y="1507"/>
                  <a:pt x="268" y="1501"/>
                </a:cubicBezTo>
                <a:cubicBezTo>
                  <a:pt x="402" y="1459"/>
                  <a:pt x="528" y="1400"/>
                  <a:pt x="655" y="1341"/>
                </a:cubicBezTo>
                <a:cubicBezTo>
                  <a:pt x="661" y="1338"/>
                  <a:pt x="665" y="1335"/>
                  <a:pt x="667" y="1327"/>
                </a:cubicBezTo>
                <a:cubicBezTo>
                  <a:pt x="668" y="1320"/>
                  <a:pt x="672" y="1312"/>
                  <a:pt x="673" y="1305"/>
                </a:cubicBezTo>
                <a:cubicBezTo>
                  <a:pt x="679" y="1277"/>
                  <a:pt x="692" y="1253"/>
                  <a:pt x="705" y="1229"/>
                </a:cubicBezTo>
                <a:cubicBezTo>
                  <a:pt x="708" y="1221"/>
                  <a:pt x="714" y="1215"/>
                  <a:pt x="719" y="1208"/>
                </a:cubicBezTo>
                <a:cubicBezTo>
                  <a:pt x="723" y="1203"/>
                  <a:pt x="725" y="1198"/>
                  <a:pt x="723" y="1192"/>
                </a:cubicBezTo>
                <a:cubicBezTo>
                  <a:pt x="719" y="1171"/>
                  <a:pt x="716" y="1150"/>
                  <a:pt x="713" y="1128"/>
                </a:cubicBezTo>
                <a:cubicBezTo>
                  <a:pt x="712" y="1119"/>
                  <a:pt x="708" y="1112"/>
                  <a:pt x="702" y="1105"/>
                </a:cubicBezTo>
                <a:cubicBezTo>
                  <a:pt x="679" y="1082"/>
                  <a:pt x="656" y="1057"/>
                  <a:pt x="633" y="1033"/>
                </a:cubicBezTo>
                <a:cubicBezTo>
                  <a:pt x="629" y="1029"/>
                  <a:pt x="625" y="1023"/>
                  <a:pt x="622" y="1018"/>
                </a:cubicBezTo>
                <a:cubicBezTo>
                  <a:pt x="601" y="981"/>
                  <a:pt x="591" y="940"/>
                  <a:pt x="581" y="899"/>
                </a:cubicBezTo>
                <a:cubicBezTo>
                  <a:pt x="578" y="889"/>
                  <a:pt x="579" y="878"/>
                  <a:pt x="578" y="868"/>
                </a:cubicBezTo>
                <a:cubicBezTo>
                  <a:pt x="577" y="862"/>
                  <a:pt x="576" y="858"/>
                  <a:pt x="569" y="855"/>
                </a:cubicBezTo>
                <a:cubicBezTo>
                  <a:pt x="550" y="847"/>
                  <a:pt x="540" y="829"/>
                  <a:pt x="545" y="809"/>
                </a:cubicBezTo>
                <a:cubicBezTo>
                  <a:pt x="553" y="776"/>
                  <a:pt x="552" y="743"/>
                  <a:pt x="551" y="710"/>
                </a:cubicBezTo>
                <a:cubicBezTo>
                  <a:pt x="551" y="700"/>
                  <a:pt x="547" y="689"/>
                  <a:pt x="545" y="679"/>
                </a:cubicBezTo>
                <a:cubicBezTo>
                  <a:pt x="541" y="663"/>
                  <a:pt x="538" y="646"/>
                  <a:pt x="535" y="630"/>
                </a:cubicBezTo>
                <a:cubicBezTo>
                  <a:pt x="534" y="621"/>
                  <a:pt x="536" y="612"/>
                  <a:pt x="537" y="603"/>
                </a:cubicBezTo>
                <a:cubicBezTo>
                  <a:pt x="538" y="596"/>
                  <a:pt x="537" y="589"/>
                  <a:pt x="533" y="582"/>
                </a:cubicBezTo>
                <a:cubicBezTo>
                  <a:pt x="528" y="573"/>
                  <a:pt x="525" y="564"/>
                  <a:pt x="526" y="554"/>
                </a:cubicBezTo>
                <a:cubicBezTo>
                  <a:pt x="526" y="552"/>
                  <a:pt x="527" y="550"/>
                  <a:pt x="526" y="549"/>
                </a:cubicBezTo>
                <a:cubicBezTo>
                  <a:pt x="515" y="521"/>
                  <a:pt x="519" y="491"/>
                  <a:pt x="512" y="463"/>
                </a:cubicBezTo>
                <a:cubicBezTo>
                  <a:pt x="507" y="441"/>
                  <a:pt x="503" y="418"/>
                  <a:pt x="497" y="395"/>
                </a:cubicBezTo>
                <a:cubicBezTo>
                  <a:pt x="488" y="363"/>
                  <a:pt x="490" y="329"/>
                  <a:pt x="499" y="298"/>
                </a:cubicBezTo>
                <a:cubicBezTo>
                  <a:pt x="508" y="270"/>
                  <a:pt x="512" y="242"/>
                  <a:pt x="518" y="215"/>
                </a:cubicBezTo>
                <a:cubicBezTo>
                  <a:pt x="519" y="208"/>
                  <a:pt x="523" y="201"/>
                  <a:pt x="526" y="195"/>
                </a:cubicBezTo>
                <a:cubicBezTo>
                  <a:pt x="527" y="192"/>
                  <a:pt x="530" y="190"/>
                  <a:pt x="531" y="188"/>
                </a:cubicBezTo>
                <a:cubicBezTo>
                  <a:pt x="550" y="159"/>
                  <a:pt x="578" y="139"/>
                  <a:pt x="607" y="122"/>
                </a:cubicBezTo>
                <a:cubicBezTo>
                  <a:pt x="616" y="117"/>
                  <a:pt x="622" y="110"/>
                  <a:pt x="628" y="102"/>
                </a:cubicBezTo>
                <a:cubicBezTo>
                  <a:pt x="641" y="85"/>
                  <a:pt x="656" y="69"/>
                  <a:pt x="675" y="59"/>
                </a:cubicBezTo>
                <a:cubicBezTo>
                  <a:pt x="697" y="49"/>
                  <a:pt x="718" y="37"/>
                  <a:pt x="739" y="25"/>
                </a:cubicBezTo>
                <a:cubicBezTo>
                  <a:pt x="747" y="21"/>
                  <a:pt x="755" y="18"/>
                  <a:pt x="762" y="15"/>
                </a:cubicBezTo>
                <a:cubicBezTo>
                  <a:pt x="799" y="0"/>
                  <a:pt x="837" y="1"/>
                  <a:pt x="875" y="5"/>
                </a:cubicBezTo>
                <a:cubicBezTo>
                  <a:pt x="911" y="10"/>
                  <a:pt x="948" y="11"/>
                  <a:pt x="984" y="3"/>
                </a:cubicBezTo>
                <a:cubicBezTo>
                  <a:pt x="990" y="2"/>
                  <a:pt x="996" y="2"/>
                  <a:pt x="1002" y="3"/>
                </a:cubicBezTo>
                <a:cubicBezTo>
                  <a:pt x="1049" y="18"/>
                  <a:pt x="1096" y="34"/>
                  <a:pt x="1144" y="49"/>
                </a:cubicBezTo>
                <a:cubicBezTo>
                  <a:pt x="1153" y="52"/>
                  <a:pt x="1160" y="56"/>
                  <a:pt x="1164" y="64"/>
                </a:cubicBezTo>
                <a:cubicBezTo>
                  <a:pt x="1170" y="75"/>
                  <a:pt x="1179" y="81"/>
                  <a:pt x="1190" y="85"/>
                </a:cubicBezTo>
                <a:cubicBezTo>
                  <a:pt x="1215" y="92"/>
                  <a:pt x="1230" y="111"/>
                  <a:pt x="1244" y="130"/>
                </a:cubicBezTo>
                <a:cubicBezTo>
                  <a:pt x="1266" y="161"/>
                  <a:pt x="1288" y="191"/>
                  <a:pt x="1308" y="223"/>
                </a:cubicBezTo>
                <a:cubicBezTo>
                  <a:pt x="1321" y="243"/>
                  <a:pt x="1331" y="266"/>
                  <a:pt x="1342" y="288"/>
                </a:cubicBezTo>
                <a:cubicBezTo>
                  <a:pt x="1343" y="291"/>
                  <a:pt x="1344" y="295"/>
                  <a:pt x="1346" y="298"/>
                </a:cubicBezTo>
                <a:cubicBezTo>
                  <a:pt x="1360" y="328"/>
                  <a:pt x="1362" y="360"/>
                  <a:pt x="1364" y="393"/>
                </a:cubicBezTo>
                <a:cubicBezTo>
                  <a:pt x="1367" y="426"/>
                  <a:pt x="1361" y="459"/>
                  <a:pt x="1356" y="491"/>
                </a:cubicBezTo>
                <a:cubicBezTo>
                  <a:pt x="1351" y="523"/>
                  <a:pt x="1348" y="554"/>
                  <a:pt x="1345" y="586"/>
                </a:cubicBezTo>
                <a:cubicBezTo>
                  <a:pt x="1343" y="606"/>
                  <a:pt x="1343" y="626"/>
                  <a:pt x="1341" y="647"/>
                </a:cubicBezTo>
                <a:cubicBezTo>
                  <a:pt x="1340" y="658"/>
                  <a:pt x="1338" y="669"/>
                  <a:pt x="1336" y="680"/>
                </a:cubicBezTo>
                <a:cubicBezTo>
                  <a:pt x="1328" y="710"/>
                  <a:pt x="1326" y="741"/>
                  <a:pt x="1322" y="772"/>
                </a:cubicBezTo>
                <a:cubicBezTo>
                  <a:pt x="1320" y="794"/>
                  <a:pt x="1317" y="815"/>
                  <a:pt x="1309" y="835"/>
                </a:cubicBezTo>
                <a:cubicBezTo>
                  <a:pt x="1299" y="858"/>
                  <a:pt x="1275" y="876"/>
                  <a:pt x="1249" y="875"/>
                </a:cubicBezTo>
                <a:cubicBezTo>
                  <a:pt x="1247" y="875"/>
                  <a:pt x="1246" y="875"/>
                  <a:pt x="1244" y="875"/>
                </a:cubicBezTo>
                <a:cubicBezTo>
                  <a:pt x="1241" y="883"/>
                  <a:pt x="1239" y="891"/>
                  <a:pt x="1236" y="898"/>
                </a:cubicBezTo>
                <a:cubicBezTo>
                  <a:pt x="1231" y="909"/>
                  <a:pt x="1229" y="922"/>
                  <a:pt x="1228" y="934"/>
                </a:cubicBezTo>
                <a:cubicBezTo>
                  <a:pt x="1225" y="973"/>
                  <a:pt x="1223" y="1012"/>
                  <a:pt x="1220" y="1051"/>
                </a:cubicBezTo>
                <a:cubicBezTo>
                  <a:pt x="1219" y="1059"/>
                  <a:pt x="1221" y="1065"/>
                  <a:pt x="1228" y="1070"/>
                </a:cubicBezTo>
                <a:cubicBezTo>
                  <a:pt x="1240" y="1079"/>
                  <a:pt x="1248" y="1090"/>
                  <a:pt x="1250" y="1104"/>
                </a:cubicBezTo>
                <a:cubicBezTo>
                  <a:pt x="1252" y="1119"/>
                  <a:pt x="1260" y="1131"/>
                  <a:pt x="1272" y="1140"/>
                </a:cubicBezTo>
                <a:cubicBezTo>
                  <a:pt x="1286" y="1150"/>
                  <a:pt x="1297" y="1163"/>
                  <a:pt x="1307" y="1178"/>
                </a:cubicBezTo>
                <a:cubicBezTo>
                  <a:pt x="1330" y="1212"/>
                  <a:pt x="1359" y="1240"/>
                  <a:pt x="1387" y="1269"/>
                </a:cubicBezTo>
                <a:cubicBezTo>
                  <a:pt x="1420" y="1302"/>
                  <a:pt x="1407" y="1296"/>
                  <a:pt x="1454" y="1311"/>
                </a:cubicBezTo>
                <a:cubicBezTo>
                  <a:pt x="1488" y="1322"/>
                  <a:pt x="1520" y="1338"/>
                  <a:pt x="1552" y="1354"/>
                </a:cubicBezTo>
                <a:cubicBezTo>
                  <a:pt x="1591" y="1372"/>
                  <a:pt x="1630" y="1390"/>
                  <a:pt x="1669" y="1406"/>
                </a:cubicBezTo>
                <a:cubicBezTo>
                  <a:pt x="1686" y="1414"/>
                  <a:pt x="1705" y="1417"/>
                  <a:pt x="1722" y="1424"/>
                </a:cubicBezTo>
                <a:cubicBezTo>
                  <a:pt x="1744" y="1431"/>
                  <a:pt x="1765" y="1439"/>
                  <a:pt x="1786" y="1448"/>
                </a:cubicBezTo>
                <a:cubicBezTo>
                  <a:pt x="1824" y="1464"/>
                  <a:pt x="1862" y="1480"/>
                  <a:pt x="1900" y="1497"/>
                </a:cubicBezTo>
                <a:cubicBezTo>
                  <a:pt x="1908" y="1500"/>
                  <a:pt x="1916" y="1504"/>
                  <a:pt x="1923" y="1509"/>
                </a:cubicBezTo>
                <a:cubicBezTo>
                  <a:pt x="1940" y="1521"/>
                  <a:pt x="1957" y="1531"/>
                  <a:pt x="1977" y="1539"/>
                </a:cubicBezTo>
                <a:cubicBezTo>
                  <a:pt x="1982" y="1541"/>
                  <a:pt x="1987" y="1545"/>
                  <a:pt x="1991" y="1549"/>
                </a:cubicBezTo>
                <a:cubicBezTo>
                  <a:pt x="2016" y="1573"/>
                  <a:pt x="2031" y="1603"/>
                  <a:pt x="2044" y="1635"/>
                </a:cubicBezTo>
                <a:cubicBezTo>
                  <a:pt x="2062" y="1682"/>
                  <a:pt x="2069" y="1730"/>
                  <a:pt x="2073" y="1779"/>
                </a:cubicBezTo>
                <a:cubicBezTo>
                  <a:pt x="2075" y="1806"/>
                  <a:pt x="2071" y="1833"/>
                  <a:pt x="2070" y="1860"/>
                </a:cubicBezTo>
                <a:cubicBezTo>
                  <a:pt x="2069" y="1875"/>
                  <a:pt x="2068" y="1891"/>
                  <a:pt x="2069" y="1906"/>
                </a:cubicBezTo>
                <a:cubicBezTo>
                  <a:pt x="2069" y="1923"/>
                  <a:pt x="2071" y="1939"/>
                  <a:pt x="2072" y="1956"/>
                </a:cubicBezTo>
                <a:cubicBezTo>
                  <a:pt x="2074" y="1989"/>
                  <a:pt x="2085" y="2020"/>
                  <a:pt x="2094" y="2051"/>
                </a:cubicBezTo>
                <a:cubicBezTo>
                  <a:pt x="2100" y="2070"/>
                  <a:pt x="2103" y="2090"/>
                  <a:pt x="2102" y="2110"/>
                </a:cubicBezTo>
                <a:cubicBezTo>
                  <a:pt x="2101" y="2138"/>
                  <a:pt x="2100" y="2167"/>
                  <a:pt x="2094" y="2195"/>
                </a:cubicBezTo>
                <a:cubicBezTo>
                  <a:pt x="2093" y="2200"/>
                  <a:pt x="2094" y="2206"/>
                  <a:pt x="2095" y="2211"/>
                </a:cubicBezTo>
                <a:cubicBezTo>
                  <a:pt x="2105" y="2249"/>
                  <a:pt x="2112" y="2287"/>
                  <a:pt x="2116" y="2326"/>
                </a:cubicBezTo>
                <a:cubicBezTo>
                  <a:pt x="2118" y="2338"/>
                  <a:pt x="2118" y="2349"/>
                  <a:pt x="2118" y="2361"/>
                </a:cubicBezTo>
                <a:cubicBezTo>
                  <a:pt x="2119" y="2401"/>
                  <a:pt x="2119" y="2440"/>
                  <a:pt x="2120" y="2480"/>
                </a:cubicBezTo>
                <a:cubicBezTo>
                  <a:pt x="2120" y="2487"/>
                  <a:pt x="2122" y="2493"/>
                  <a:pt x="2126" y="2499"/>
                </a:cubicBezTo>
                <a:cubicBezTo>
                  <a:pt x="2151" y="2537"/>
                  <a:pt x="2162" y="2580"/>
                  <a:pt x="2169" y="2625"/>
                </a:cubicBezTo>
                <a:cubicBezTo>
                  <a:pt x="2173" y="2649"/>
                  <a:pt x="2177" y="2673"/>
                  <a:pt x="2179" y="2697"/>
                </a:cubicBezTo>
                <a:cubicBezTo>
                  <a:pt x="2181" y="2719"/>
                  <a:pt x="2182" y="2741"/>
                  <a:pt x="2181" y="2764"/>
                </a:cubicBezTo>
                <a:cubicBezTo>
                  <a:pt x="2179" y="2812"/>
                  <a:pt x="2186" y="2860"/>
                  <a:pt x="2192" y="2908"/>
                </a:cubicBezTo>
                <a:cubicBezTo>
                  <a:pt x="2198" y="2960"/>
                  <a:pt x="2201" y="3012"/>
                  <a:pt x="2199" y="3064"/>
                </a:cubicBezTo>
                <a:cubicBezTo>
                  <a:pt x="2198" y="3091"/>
                  <a:pt x="2198" y="3117"/>
                  <a:pt x="2197" y="3144"/>
                </a:cubicBezTo>
                <a:cubicBezTo>
                  <a:pt x="2197" y="3156"/>
                  <a:pt x="2197" y="3169"/>
                  <a:pt x="2194" y="3181"/>
                </a:cubicBezTo>
                <a:cubicBezTo>
                  <a:pt x="2179" y="3246"/>
                  <a:pt x="2169" y="3312"/>
                  <a:pt x="2158" y="3377"/>
                </a:cubicBezTo>
                <a:cubicBezTo>
                  <a:pt x="2149" y="3429"/>
                  <a:pt x="2142" y="3482"/>
                  <a:pt x="2132" y="3534"/>
                </a:cubicBezTo>
                <a:cubicBezTo>
                  <a:pt x="2120" y="3601"/>
                  <a:pt x="2110" y="3669"/>
                  <a:pt x="2091" y="3735"/>
                </a:cubicBezTo>
                <a:cubicBezTo>
                  <a:pt x="2090" y="3738"/>
                  <a:pt x="2089" y="3741"/>
                  <a:pt x="2087" y="3745"/>
                </a:cubicBezTo>
                <a:cubicBezTo>
                  <a:pt x="1392" y="3745"/>
                  <a:pt x="697" y="3745"/>
                  <a:pt x="1" y="37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F6EFC7B7-709E-457F-B13C-E30FD0D1BCE4}"/>
              </a:ext>
            </a:extLst>
          </p:cNvPr>
          <p:cNvSpPr>
            <a:spLocks/>
          </p:cNvSpPr>
          <p:nvPr/>
        </p:nvSpPr>
        <p:spPr bwMode="auto">
          <a:xfrm>
            <a:off x="80833" y="2679343"/>
            <a:ext cx="1265112" cy="2004823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55E252C1-FF35-42CF-A53C-09A1B327494C}"/>
              </a:ext>
            </a:extLst>
          </p:cNvPr>
          <p:cNvSpPr>
            <a:spLocks/>
          </p:cNvSpPr>
          <p:nvPr/>
        </p:nvSpPr>
        <p:spPr bwMode="auto">
          <a:xfrm flipH="1">
            <a:off x="794574" y="3130295"/>
            <a:ext cx="1428119" cy="2034788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37148" tIns="18574" rIns="37148" bIns="18574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4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57CA836E-EB1F-47EE-B317-DE074FD64931}"/>
              </a:ext>
            </a:extLst>
          </p:cNvPr>
          <p:cNvSpPr/>
          <p:nvPr/>
        </p:nvSpPr>
        <p:spPr>
          <a:xfrm>
            <a:off x="511443" y="4060557"/>
            <a:ext cx="2712205" cy="1937288"/>
          </a:xfrm>
          <a:prstGeom prst="halfFrame">
            <a:avLst>
              <a:gd name="adj1" fmla="val 27584"/>
              <a:gd name="adj2" fmla="val 290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53A4B4-C466-4FFE-90FF-1CD7ED8308A2}"/>
              </a:ext>
            </a:extLst>
          </p:cNvPr>
          <p:cNvSpPr txBox="1"/>
          <p:nvPr/>
        </p:nvSpPr>
        <p:spPr>
          <a:xfrm>
            <a:off x="1151204" y="5286041"/>
            <a:ext cx="130057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Targeted on Customers: Sell more products and services to ‘best’ customers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AC32E-F13A-4A21-B30B-6DE3F2C27B78}"/>
              </a:ext>
            </a:extLst>
          </p:cNvPr>
          <p:cNvSpPr txBox="1"/>
          <p:nvPr/>
        </p:nvSpPr>
        <p:spPr>
          <a:xfrm>
            <a:off x="1164120" y="4679022"/>
            <a:ext cx="1300573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i="1" dirty="0"/>
              <a:t>Targeted</a:t>
            </a:r>
            <a:r>
              <a:rPr lang="en-US" sz="1400" b="1" dirty="0"/>
              <a:t> </a:t>
            </a:r>
            <a:r>
              <a:rPr lang="en-US" sz="1200" b="1" dirty="0"/>
              <a:t>on Customers</a:t>
            </a: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B13D373A-8521-4A5B-B75C-ED01CEAD1EC1}"/>
              </a:ext>
            </a:extLst>
          </p:cNvPr>
          <p:cNvSpPr/>
          <p:nvPr/>
        </p:nvSpPr>
        <p:spPr>
          <a:xfrm>
            <a:off x="3407043" y="3128076"/>
            <a:ext cx="2712205" cy="1937288"/>
          </a:xfrm>
          <a:prstGeom prst="halfFrame">
            <a:avLst>
              <a:gd name="adj1" fmla="val 27584"/>
              <a:gd name="adj2" fmla="val 290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5ACBE-F386-45E0-96E9-415850C5CDEA}"/>
              </a:ext>
            </a:extLst>
          </p:cNvPr>
          <p:cNvSpPr txBox="1"/>
          <p:nvPr/>
        </p:nvSpPr>
        <p:spPr>
          <a:xfrm>
            <a:off x="4059720" y="3746541"/>
            <a:ext cx="1300573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i="1" dirty="0"/>
              <a:t>Responsive</a:t>
            </a:r>
            <a:r>
              <a:rPr lang="en-US" sz="1400" b="1" dirty="0"/>
              <a:t> to</a:t>
            </a:r>
            <a:r>
              <a:rPr lang="en-US" sz="1200" b="1" dirty="0"/>
              <a:t> Customers</a:t>
            </a: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022491FC-BE02-4C17-9CAD-8759BA8A828F}"/>
              </a:ext>
            </a:extLst>
          </p:cNvPr>
          <p:cNvSpPr/>
          <p:nvPr/>
        </p:nvSpPr>
        <p:spPr>
          <a:xfrm>
            <a:off x="6333639" y="2490063"/>
            <a:ext cx="2712205" cy="1937288"/>
          </a:xfrm>
          <a:prstGeom prst="halfFrame">
            <a:avLst>
              <a:gd name="adj1" fmla="val 27584"/>
              <a:gd name="adj2" fmla="val 290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27259F-E07C-4FAB-8195-B2A52A012EAA}"/>
              </a:ext>
            </a:extLst>
          </p:cNvPr>
          <p:cNvSpPr txBox="1"/>
          <p:nvPr/>
        </p:nvSpPr>
        <p:spPr>
          <a:xfrm>
            <a:off x="6986316" y="3108528"/>
            <a:ext cx="1300573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i="1" dirty="0"/>
              <a:t>Engaged</a:t>
            </a:r>
            <a:r>
              <a:rPr lang="en-US" sz="1400" b="1" dirty="0"/>
              <a:t> with </a:t>
            </a:r>
            <a:r>
              <a:rPr lang="en-US" sz="1200" b="1" dirty="0"/>
              <a:t>Customers</a:t>
            </a:r>
          </a:p>
        </p:txBody>
      </p:sp>
      <p:sp>
        <p:nvSpPr>
          <p:cNvPr id="14" name="Half Frame 13">
            <a:extLst>
              <a:ext uri="{FF2B5EF4-FFF2-40B4-BE49-F238E27FC236}">
                <a16:creationId xmlns:a16="http://schemas.microsoft.com/office/drawing/2014/main" id="{58E11C11-2AD8-492C-9F80-DBF00F5EB21F}"/>
              </a:ext>
            </a:extLst>
          </p:cNvPr>
          <p:cNvSpPr/>
          <p:nvPr/>
        </p:nvSpPr>
        <p:spPr>
          <a:xfrm>
            <a:off x="9107836" y="1774558"/>
            <a:ext cx="2712205" cy="1937288"/>
          </a:xfrm>
          <a:prstGeom prst="halfFrame">
            <a:avLst>
              <a:gd name="adj1" fmla="val 27584"/>
              <a:gd name="adj2" fmla="val 290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FF4EB4-CA48-41EA-B161-4AD779CE37DC}"/>
              </a:ext>
            </a:extLst>
          </p:cNvPr>
          <p:cNvSpPr txBox="1"/>
          <p:nvPr/>
        </p:nvSpPr>
        <p:spPr>
          <a:xfrm>
            <a:off x="9760513" y="2393023"/>
            <a:ext cx="1300573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i="1" dirty="0"/>
              <a:t>Inspired</a:t>
            </a:r>
            <a:r>
              <a:rPr lang="en-US" sz="1400" b="1" dirty="0"/>
              <a:t> by </a:t>
            </a:r>
            <a:r>
              <a:rPr lang="en-US" sz="1200" b="1" dirty="0"/>
              <a:t>Customers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CF88F-FE9F-439A-BB15-A3421DE0E5EF}"/>
              </a:ext>
            </a:extLst>
          </p:cNvPr>
          <p:cNvSpPr txBox="1"/>
          <p:nvPr/>
        </p:nvSpPr>
        <p:spPr>
          <a:xfrm>
            <a:off x="4037592" y="4309879"/>
            <a:ext cx="130057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Responsive to customers: Make improvements by acting on customers feedback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BA73B4-FC6A-4547-AF71-4422E7AA812E}"/>
              </a:ext>
            </a:extLst>
          </p:cNvPr>
          <p:cNvSpPr txBox="1"/>
          <p:nvPr/>
        </p:nvSpPr>
        <p:spPr>
          <a:xfrm>
            <a:off x="6979687" y="3673468"/>
            <a:ext cx="1300573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Engaged with Customers: create an emotional bond that drives advocacy and Behaviour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ACFF43-DCDD-49CE-8C17-94752B079AF4}"/>
              </a:ext>
            </a:extLst>
          </p:cNvPr>
          <p:cNvSpPr txBox="1"/>
          <p:nvPr/>
        </p:nvSpPr>
        <p:spPr>
          <a:xfrm>
            <a:off x="9776122" y="3012948"/>
            <a:ext cx="130057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Inspired by Customers: Develop new solutions to solve problems before customers ask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5DAA39D-C03F-4899-B1C5-43E0CB47C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73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Customer Centricity Maturity Journey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43E300-0EE2-4846-A92F-C756CFF12E3A}"/>
              </a:ext>
            </a:extLst>
          </p:cNvPr>
          <p:cNvSpPr txBox="1"/>
          <p:nvPr/>
        </p:nvSpPr>
        <p:spPr>
          <a:xfrm>
            <a:off x="1130541" y="3529565"/>
            <a:ext cx="1300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Stage 1</a:t>
            </a:r>
            <a:endParaRPr lang="en-US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110A2D-BA04-49AC-99D2-6B084D8E2042}"/>
              </a:ext>
            </a:extLst>
          </p:cNvPr>
          <p:cNvSpPr txBox="1"/>
          <p:nvPr/>
        </p:nvSpPr>
        <p:spPr>
          <a:xfrm>
            <a:off x="4274114" y="2628080"/>
            <a:ext cx="13005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Stage 2</a:t>
            </a:r>
            <a:endParaRPr lang="en-US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B55548-AE41-4F44-B000-1A1055D02B8D}"/>
              </a:ext>
            </a:extLst>
          </p:cNvPr>
          <p:cNvSpPr txBox="1"/>
          <p:nvPr/>
        </p:nvSpPr>
        <p:spPr>
          <a:xfrm>
            <a:off x="7110304" y="2023646"/>
            <a:ext cx="13005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Stage 3</a:t>
            </a:r>
            <a:endParaRPr lang="en-US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202882-692A-417C-904B-5AB16F8C979B}"/>
              </a:ext>
            </a:extLst>
          </p:cNvPr>
          <p:cNvSpPr txBox="1"/>
          <p:nvPr/>
        </p:nvSpPr>
        <p:spPr>
          <a:xfrm>
            <a:off x="9915497" y="1310724"/>
            <a:ext cx="13005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Stage 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6131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E502-488F-4A0D-A557-76F1729F0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3471"/>
            <a:ext cx="11468745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Paving the Way: Organizational Transformation</a:t>
            </a:r>
          </a:p>
        </p:txBody>
      </p:sp>
      <p:sp>
        <p:nvSpPr>
          <p:cNvPr id="5" name="TextBox 28">
            <a:extLst>
              <a:ext uri="{FF2B5EF4-FFF2-40B4-BE49-F238E27FC236}">
                <a16:creationId xmlns:a16="http://schemas.microsoft.com/office/drawing/2014/main" id="{6226DFAA-34C0-499C-9CC7-9339B07827E7}"/>
              </a:ext>
            </a:extLst>
          </p:cNvPr>
          <p:cNvSpPr txBox="1"/>
          <p:nvPr/>
        </p:nvSpPr>
        <p:spPr>
          <a:xfrm>
            <a:off x="7295225" y="5999065"/>
            <a:ext cx="4048846" cy="25327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Adapted from Sattelberger, 1991 and Kruger, 1994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13FFB8-3E7D-4435-A27C-8F88C2A89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6360"/>
            <a:ext cx="11669365" cy="4726983"/>
          </a:xfrm>
          <a:prstGeom prst="rect">
            <a:avLst/>
          </a:prstGeom>
        </p:spPr>
      </p:pic>
      <p:sp>
        <p:nvSpPr>
          <p:cNvPr id="3" name="Explosion: 8 Points 2">
            <a:extLst>
              <a:ext uri="{FF2B5EF4-FFF2-40B4-BE49-F238E27FC236}">
                <a16:creationId xmlns:a16="http://schemas.microsoft.com/office/drawing/2014/main" id="{A56EAC86-DAB4-4537-93F0-42983A625466}"/>
              </a:ext>
            </a:extLst>
          </p:cNvPr>
          <p:cNvSpPr/>
          <p:nvPr/>
        </p:nvSpPr>
        <p:spPr>
          <a:xfrm>
            <a:off x="3053165" y="762000"/>
            <a:ext cx="2253125" cy="1379349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does this mean for 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/>
              </a:rPr>
              <a:t>your business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C7A954E1-7C73-4B2F-AAE0-CEEF9E143AF0}"/>
              </a:ext>
            </a:extLst>
          </p:cNvPr>
          <p:cNvSpPr/>
          <p:nvPr/>
        </p:nvSpPr>
        <p:spPr>
          <a:xfrm>
            <a:off x="2951018" y="4849092"/>
            <a:ext cx="2191835" cy="156462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does this mean for 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/>
              </a:rPr>
              <a:t>your business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84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Bullet 6.pdf">
            <a:extLst>
              <a:ext uri="{FF2B5EF4-FFF2-40B4-BE49-F238E27FC236}">
                <a16:creationId xmlns:a16="http://schemas.microsoft.com/office/drawing/2014/main" id="{7B7CC00A-D1C2-42F4-91C8-8BC30FD188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103"/>
          <a:stretch/>
        </p:blipFill>
        <p:spPr>
          <a:xfrm flipH="1">
            <a:off x="0" y="1003183"/>
            <a:ext cx="3294516" cy="2709883"/>
          </a:xfrm>
          <a:prstGeom prst="rect">
            <a:avLst/>
          </a:prstGeom>
        </p:spPr>
      </p:pic>
      <p:sp>
        <p:nvSpPr>
          <p:cNvPr id="54" name="Freeform 4">
            <a:extLst>
              <a:ext uri="{FF2B5EF4-FFF2-40B4-BE49-F238E27FC236}">
                <a16:creationId xmlns:a16="http://schemas.microsoft.com/office/drawing/2014/main" id="{B72ADDE1-500D-460E-A81F-4D75D8C6812F}"/>
              </a:ext>
            </a:extLst>
          </p:cNvPr>
          <p:cNvSpPr>
            <a:spLocks/>
          </p:cNvSpPr>
          <p:nvPr/>
        </p:nvSpPr>
        <p:spPr bwMode="auto">
          <a:xfrm>
            <a:off x="1682249" y="2444627"/>
            <a:ext cx="1491756" cy="2474254"/>
          </a:xfrm>
          <a:custGeom>
            <a:avLst/>
            <a:gdLst>
              <a:gd name="T0" fmla="*/ 22 w 2201"/>
              <a:gd name="T1" fmla="*/ 3696 h 3745"/>
              <a:gd name="T2" fmla="*/ 57 w 2201"/>
              <a:gd name="T3" fmla="*/ 3627 h 3745"/>
              <a:gd name="T4" fmla="*/ 1 w 2201"/>
              <a:gd name="T5" fmla="*/ 3428 h 3745"/>
              <a:gd name="T6" fmla="*/ 56 w 2201"/>
              <a:gd name="T7" fmla="*/ 3265 h 3745"/>
              <a:gd name="T8" fmla="*/ 45 w 2201"/>
              <a:gd name="T9" fmla="*/ 3128 h 3745"/>
              <a:gd name="T10" fmla="*/ 35 w 2201"/>
              <a:gd name="T11" fmla="*/ 2971 h 3745"/>
              <a:gd name="T12" fmla="*/ 82 w 2201"/>
              <a:gd name="T13" fmla="*/ 2882 h 3745"/>
              <a:gd name="T14" fmla="*/ 111 w 2201"/>
              <a:gd name="T15" fmla="*/ 2695 h 3745"/>
              <a:gd name="T16" fmla="*/ 142 w 2201"/>
              <a:gd name="T17" fmla="*/ 2495 h 3745"/>
              <a:gd name="T18" fmla="*/ 160 w 2201"/>
              <a:gd name="T19" fmla="*/ 2212 h 3745"/>
              <a:gd name="T20" fmla="*/ 132 w 2201"/>
              <a:gd name="T21" fmla="*/ 2059 h 3745"/>
              <a:gd name="T22" fmla="*/ 135 w 2201"/>
              <a:gd name="T23" fmla="*/ 1899 h 3745"/>
              <a:gd name="T24" fmla="*/ 146 w 2201"/>
              <a:gd name="T25" fmla="*/ 1674 h 3745"/>
              <a:gd name="T26" fmla="*/ 214 w 2201"/>
              <a:gd name="T27" fmla="*/ 1531 h 3745"/>
              <a:gd name="T28" fmla="*/ 667 w 2201"/>
              <a:gd name="T29" fmla="*/ 1327 h 3745"/>
              <a:gd name="T30" fmla="*/ 719 w 2201"/>
              <a:gd name="T31" fmla="*/ 1208 h 3745"/>
              <a:gd name="T32" fmla="*/ 702 w 2201"/>
              <a:gd name="T33" fmla="*/ 1105 h 3745"/>
              <a:gd name="T34" fmla="*/ 581 w 2201"/>
              <a:gd name="T35" fmla="*/ 899 h 3745"/>
              <a:gd name="T36" fmla="*/ 545 w 2201"/>
              <a:gd name="T37" fmla="*/ 809 h 3745"/>
              <a:gd name="T38" fmla="*/ 535 w 2201"/>
              <a:gd name="T39" fmla="*/ 630 h 3745"/>
              <a:gd name="T40" fmla="*/ 526 w 2201"/>
              <a:gd name="T41" fmla="*/ 554 h 3745"/>
              <a:gd name="T42" fmla="*/ 497 w 2201"/>
              <a:gd name="T43" fmla="*/ 395 h 3745"/>
              <a:gd name="T44" fmla="*/ 526 w 2201"/>
              <a:gd name="T45" fmla="*/ 195 h 3745"/>
              <a:gd name="T46" fmla="*/ 628 w 2201"/>
              <a:gd name="T47" fmla="*/ 102 h 3745"/>
              <a:gd name="T48" fmla="*/ 762 w 2201"/>
              <a:gd name="T49" fmla="*/ 15 h 3745"/>
              <a:gd name="T50" fmla="*/ 1002 w 2201"/>
              <a:gd name="T51" fmla="*/ 3 h 3745"/>
              <a:gd name="T52" fmla="*/ 1190 w 2201"/>
              <a:gd name="T53" fmla="*/ 85 h 3745"/>
              <a:gd name="T54" fmla="*/ 1342 w 2201"/>
              <a:gd name="T55" fmla="*/ 288 h 3745"/>
              <a:gd name="T56" fmla="*/ 1356 w 2201"/>
              <a:gd name="T57" fmla="*/ 491 h 3745"/>
              <a:gd name="T58" fmla="*/ 1336 w 2201"/>
              <a:gd name="T59" fmla="*/ 680 h 3745"/>
              <a:gd name="T60" fmla="*/ 1249 w 2201"/>
              <a:gd name="T61" fmla="*/ 875 h 3745"/>
              <a:gd name="T62" fmla="*/ 1228 w 2201"/>
              <a:gd name="T63" fmla="*/ 934 h 3745"/>
              <a:gd name="T64" fmla="*/ 1250 w 2201"/>
              <a:gd name="T65" fmla="*/ 1104 h 3745"/>
              <a:gd name="T66" fmla="*/ 1387 w 2201"/>
              <a:gd name="T67" fmla="*/ 1269 h 3745"/>
              <a:gd name="T68" fmla="*/ 1669 w 2201"/>
              <a:gd name="T69" fmla="*/ 1406 h 3745"/>
              <a:gd name="T70" fmla="*/ 1900 w 2201"/>
              <a:gd name="T71" fmla="*/ 1497 h 3745"/>
              <a:gd name="T72" fmla="*/ 1991 w 2201"/>
              <a:gd name="T73" fmla="*/ 1549 h 3745"/>
              <a:gd name="T74" fmla="*/ 2070 w 2201"/>
              <a:gd name="T75" fmla="*/ 1860 h 3745"/>
              <a:gd name="T76" fmla="*/ 2094 w 2201"/>
              <a:gd name="T77" fmla="*/ 2051 h 3745"/>
              <a:gd name="T78" fmla="*/ 2095 w 2201"/>
              <a:gd name="T79" fmla="*/ 2211 h 3745"/>
              <a:gd name="T80" fmla="*/ 2120 w 2201"/>
              <a:gd name="T81" fmla="*/ 2480 h 3745"/>
              <a:gd name="T82" fmla="*/ 2179 w 2201"/>
              <a:gd name="T83" fmla="*/ 2697 h 3745"/>
              <a:gd name="T84" fmla="*/ 2199 w 2201"/>
              <a:gd name="T85" fmla="*/ 3064 h 3745"/>
              <a:gd name="T86" fmla="*/ 2158 w 2201"/>
              <a:gd name="T87" fmla="*/ 3377 h 3745"/>
              <a:gd name="T88" fmla="*/ 2087 w 2201"/>
              <a:gd name="T89" fmla="*/ 3745 h 3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01" h="3745">
                <a:moveTo>
                  <a:pt x="1" y="3745"/>
                </a:moveTo>
                <a:cubicBezTo>
                  <a:pt x="4" y="3736"/>
                  <a:pt x="6" y="3727"/>
                  <a:pt x="10" y="3719"/>
                </a:cubicBezTo>
                <a:cubicBezTo>
                  <a:pt x="13" y="3711"/>
                  <a:pt x="17" y="3703"/>
                  <a:pt x="22" y="3696"/>
                </a:cubicBezTo>
                <a:cubicBezTo>
                  <a:pt x="26" y="3690"/>
                  <a:pt x="31" y="3684"/>
                  <a:pt x="36" y="3679"/>
                </a:cubicBezTo>
                <a:cubicBezTo>
                  <a:pt x="40" y="3676"/>
                  <a:pt x="43" y="3672"/>
                  <a:pt x="44" y="3667"/>
                </a:cubicBezTo>
                <a:cubicBezTo>
                  <a:pt x="48" y="3654"/>
                  <a:pt x="52" y="3640"/>
                  <a:pt x="57" y="3627"/>
                </a:cubicBezTo>
                <a:cubicBezTo>
                  <a:pt x="59" y="3620"/>
                  <a:pt x="60" y="3614"/>
                  <a:pt x="57" y="3607"/>
                </a:cubicBezTo>
                <a:cubicBezTo>
                  <a:pt x="42" y="3563"/>
                  <a:pt x="26" y="3518"/>
                  <a:pt x="11" y="3474"/>
                </a:cubicBezTo>
                <a:cubicBezTo>
                  <a:pt x="6" y="3459"/>
                  <a:pt x="3" y="3443"/>
                  <a:pt x="1" y="3428"/>
                </a:cubicBezTo>
                <a:cubicBezTo>
                  <a:pt x="0" y="3418"/>
                  <a:pt x="3" y="3408"/>
                  <a:pt x="4" y="3399"/>
                </a:cubicBezTo>
                <a:cubicBezTo>
                  <a:pt x="7" y="3374"/>
                  <a:pt x="16" y="3352"/>
                  <a:pt x="27" y="3330"/>
                </a:cubicBezTo>
                <a:cubicBezTo>
                  <a:pt x="37" y="3309"/>
                  <a:pt x="46" y="3287"/>
                  <a:pt x="56" y="3265"/>
                </a:cubicBezTo>
                <a:cubicBezTo>
                  <a:pt x="58" y="3260"/>
                  <a:pt x="59" y="3254"/>
                  <a:pt x="57" y="3248"/>
                </a:cubicBezTo>
                <a:cubicBezTo>
                  <a:pt x="46" y="3216"/>
                  <a:pt x="47" y="3183"/>
                  <a:pt x="45" y="3150"/>
                </a:cubicBezTo>
                <a:cubicBezTo>
                  <a:pt x="45" y="3143"/>
                  <a:pt x="45" y="3135"/>
                  <a:pt x="45" y="3128"/>
                </a:cubicBezTo>
                <a:cubicBezTo>
                  <a:pt x="47" y="3107"/>
                  <a:pt x="44" y="3087"/>
                  <a:pt x="35" y="3068"/>
                </a:cubicBezTo>
                <a:cubicBezTo>
                  <a:pt x="27" y="3052"/>
                  <a:pt x="24" y="3035"/>
                  <a:pt x="28" y="3017"/>
                </a:cubicBezTo>
                <a:cubicBezTo>
                  <a:pt x="32" y="3002"/>
                  <a:pt x="32" y="2986"/>
                  <a:pt x="35" y="2971"/>
                </a:cubicBezTo>
                <a:cubicBezTo>
                  <a:pt x="36" y="2965"/>
                  <a:pt x="38" y="2959"/>
                  <a:pt x="40" y="2954"/>
                </a:cubicBezTo>
                <a:cubicBezTo>
                  <a:pt x="47" y="2939"/>
                  <a:pt x="54" y="2923"/>
                  <a:pt x="62" y="2909"/>
                </a:cubicBezTo>
                <a:cubicBezTo>
                  <a:pt x="68" y="2899"/>
                  <a:pt x="75" y="2891"/>
                  <a:pt x="82" y="2882"/>
                </a:cubicBezTo>
                <a:cubicBezTo>
                  <a:pt x="113" y="2845"/>
                  <a:pt x="108" y="2859"/>
                  <a:pt x="110" y="2813"/>
                </a:cubicBezTo>
                <a:cubicBezTo>
                  <a:pt x="111" y="2793"/>
                  <a:pt x="111" y="2773"/>
                  <a:pt x="109" y="2753"/>
                </a:cubicBezTo>
                <a:cubicBezTo>
                  <a:pt x="106" y="2733"/>
                  <a:pt x="108" y="2714"/>
                  <a:pt x="111" y="2695"/>
                </a:cubicBezTo>
                <a:cubicBezTo>
                  <a:pt x="116" y="2651"/>
                  <a:pt x="126" y="2608"/>
                  <a:pt x="139" y="2565"/>
                </a:cubicBezTo>
                <a:cubicBezTo>
                  <a:pt x="140" y="2562"/>
                  <a:pt x="141" y="2559"/>
                  <a:pt x="141" y="2556"/>
                </a:cubicBezTo>
                <a:cubicBezTo>
                  <a:pt x="141" y="2535"/>
                  <a:pt x="143" y="2515"/>
                  <a:pt x="142" y="2495"/>
                </a:cubicBezTo>
                <a:cubicBezTo>
                  <a:pt x="142" y="2455"/>
                  <a:pt x="149" y="2416"/>
                  <a:pt x="153" y="2376"/>
                </a:cubicBezTo>
                <a:cubicBezTo>
                  <a:pt x="155" y="2357"/>
                  <a:pt x="157" y="2338"/>
                  <a:pt x="157" y="2319"/>
                </a:cubicBezTo>
                <a:cubicBezTo>
                  <a:pt x="159" y="2284"/>
                  <a:pt x="159" y="2248"/>
                  <a:pt x="160" y="2212"/>
                </a:cubicBezTo>
                <a:cubicBezTo>
                  <a:pt x="160" y="2203"/>
                  <a:pt x="158" y="2194"/>
                  <a:pt x="156" y="2186"/>
                </a:cubicBezTo>
                <a:cubicBezTo>
                  <a:pt x="152" y="2168"/>
                  <a:pt x="148" y="2150"/>
                  <a:pt x="142" y="2132"/>
                </a:cubicBezTo>
                <a:cubicBezTo>
                  <a:pt x="135" y="2108"/>
                  <a:pt x="133" y="2083"/>
                  <a:pt x="132" y="2059"/>
                </a:cubicBezTo>
                <a:cubicBezTo>
                  <a:pt x="132" y="2044"/>
                  <a:pt x="130" y="2030"/>
                  <a:pt x="130" y="2016"/>
                </a:cubicBezTo>
                <a:cubicBezTo>
                  <a:pt x="130" y="1995"/>
                  <a:pt x="132" y="1975"/>
                  <a:pt x="133" y="1954"/>
                </a:cubicBezTo>
                <a:cubicBezTo>
                  <a:pt x="134" y="1936"/>
                  <a:pt x="135" y="1917"/>
                  <a:pt x="135" y="1899"/>
                </a:cubicBezTo>
                <a:cubicBezTo>
                  <a:pt x="137" y="1856"/>
                  <a:pt x="137" y="1814"/>
                  <a:pt x="132" y="1772"/>
                </a:cubicBezTo>
                <a:cubicBezTo>
                  <a:pt x="130" y="1756"/>
                  <a:pt x="132" y="1740"/>
                  <a:pt x="136" y="1725"/>
                </a:cubicBezTo>
                <a:cubicBezTo>
                  <a:pt x="139" y="1708"/>
                  <a:pt x="143" y="1691"/>
                  <a:pt x="146" y="1674"/>
                </a:cubicBezTo>
                <a:cubicBezTo>
                  <a:pt x="152" y="1645"/>
                  <a:pt x="162" y="1617"/>
                  <a:pt x="174" y="1590"/>
                </a:cubicBezTo>
                <a:cubicBezTo>
                  <a:pt x="183" y="1570"/>
                  <a:pt x="198" y="1553"/>
                  <a:pt x="210" y="1535"/>
                </a:cubicBezTo>
                <a:cubicBezTo>
                  <a:pt x="211" y="1533"/>
                  <a:pt x="212" y="1532"/>
                  <a:pt x="214" y="1531"/>
                </a:cubicBezTo>
                <a:cubicBezTo>
                  <a:pt x="232" y="1520"/>
                  <a:pt x="248" y="1507"/>
                  <a:pt x="268" y="1501"/>
                </a:cubicBezTo>
                <a:cubicBezTo>
                  <a:pt x="402" y="1459"/>
                  <a:pt x="528" y="1400"/>
                  <a:pt x="655" y="1341"/>
                </a:cubicBezTo>
                <a:cubicBezTo>
                  <a:pt x="661" y="1338"/>
                  <a:pt x="665" y="1335"/>
                  <a:pt x="667" y="1327"/>
                </a:cubicBezTo>
                <a:cubicBezTo>
                  <a:pt x="668" y="1320"/>
                  <a:pt x="672" y="1312"/>
                  <a:pt x="673" y="1305"/>
                </a:cubicBezTo>
                <a:cubicBezTo>
                  <a:pt x="679" y="1277"/>
                  <a:pt x="692" y="1253"/>
                  <a:pt x="705" y="1229"/>
                </a:cubicBezTo>
                <a:cubicBezTo>
                  <a:pt x="708" y="1221"/>
                  <a:pt x="714" y="1215"/>
                  <a:pt x="719" y="1208"/>
                </a:cubicBezTo>
                <a:cubicBezTo>
                  <a:pt x="723" y="1203"/>
                  <a:pt x="725" y="1198"/>
                  <a:pt x="723" y="1192"/>
                </a:cubicBezTo>
                <a:cubicBezTo>
                  <a:pt x="719" y="1171"/>
                  <a:pt x="716" y="1150"/>
                  <a:pt x="713" y="1128"/>
                </a:cubicBezTo>
                <a:cubicBezTo>
                  <a:pt x="712" y="1119"/>
                  <a:pt x="708" y="1112"/>
                  <a:pt x="702" y="1105"/>
                </a:cubicBezTo>
                <a:cubicBezTo>
                  <a:pt x="679" y="1082"/>
                  <a:pt x="656" y="1057"/>
                  <a:pt x="633" y="1033"/>
                </a:cubicBezTo>
                <a:cubicBezTo>
                  <a:pt x="629" y="1029"/>
                  <a:pt x="625" y="1023"/>
                  <a:pt x="622" y="1018"/>
                </a:cubicBezTo>
                <a:cubicBezTo>
                  <a:pt x="601" y="981"/>
                  <a:pt x="591" y="940"/>
                  <a:pt x="581" y="899"/>
                </a:cubicBezTo>
                <a:cubicBezTo>
                  <a:pt x="578" y="889"/>
                  <a:pt x="579" y="878"/>
                  <a:pt x="578" y="868"/>
                </a:cubicBezTo>
                <a:cubicBezTo>
                  <a:pt x="577" y="862"/>
                  <a:pt x="576" y="858"/>
                  <a:pt x="569" y="855"/>
                </a:cubicBezTo>
                <a:cubicBezTo>
                  <a:pt x="550" y="847"/>
                  <a:pt x="540" y="829"/>
                  <a:pt x="545" y="809"/>
                </a:cubicBezTo>
                <a:cubicBezTo>
                  <a:pt x="553" y="776"/>
                  <a:pt x="552" y="743"/>
                  <a:pt x="551" y="710"/>
                </a:cubicBezTo>
                <a:cubicBezTo>
                  <a:pt x="551" y="700"/>
                  <a:pt x="547" y="689"/>
                  <a:pt x="545" y="679"/>
                </a:cubicBezTo>
                <a:cubicBezTo>
                  <a:pt x="541" y="663"/>
                  <a:pt x="538" y="646"/>
                  <a:pt x="535" y="630"/>
                </a:cubicBezTo>
                <a:cubicBezTo>
                  <a:pt x="534" y="621"/>
                  <a:pt x="536" y="612"/>
                  <a:pt x="537" y="603"/>
                </a:cubicBezTo>
                <a:cubicBezTo>
                  <a:pt x="538" y="596"/>
                  <a:pt x="537" y="589"/>
                  <a:pt x="533" y="582"/>
                </a:cubicBezTo>
                <a:cubicBezTo>
                  <a:pt x="528" y="573"/>
                  <a:pt x="525" y="564"/>
                  <a:pt x="526" y="554"/>
                </a:cubicBezTo>
                <a:cubicBezTo>
                  <a:pt x="526" y="552"/>
                  <a:pt x="527" y="550"/>
                  <a:pt x="526" y="549"/>
                </a:cubicBezTo>
                <a:cubicBezTo>
                  <a:pt x="515" y="521"/>
                  <a:pt x="519" y="491"/>
                  <a:pt x="512" y="463"/>
                </a:cubicBezTo>
                <a:cubicBezTo>
                  <a:pt x="507" y="441"/>
                  <a:pt x="503" y="418"/>
                  <a:pt x="497" y="395"/>
                </a:cubicBezTo>
                <a:cubicBezTo>
                  <a:pt x="488" y="363"/>
                  <a:pt x="490" y="329"/>
                  <a:pt x="499" y="298"/>
                </a:cubicBezTo>
                <a:cubicBezTo>
                  <a:pt x="508" y="270"/>
                  <a:pt x="512" y="242"/>
                  <a:pt x="518" y="215"/>
                </a:cubicBezTo>
                <a:cubicBezTo>
                  <a:pt x="519" y="208"/>
                  <a:pt x="523" y="201"/>
                  <a:pt x="526" y="195"/>
                </a:cubicBezTo>
                <a:cubicBezTo>
                  <a:pt x="527" y="192"/>
                  <a:pt x="530" y="190"/>
                  <a:pt x="531" y="188"/>
                </a:cubicBezTo>
                <a:cubicBezTo>
                  <a:pt x="550" y="159"/>
                  <a:pt x="578" y="139"/>
                  <a:pt x="607" y="122"/>
                </a:cubicBezTo>
                <a:cubicBezTo>
                  <a:pt x="616" y="117"/>
                  <a:pt x="622" y="110"/>
                  <a:pt x="628" y="102"/>
                </a:cubicBezTo>
                <a:cubicBezTo>
                  <a:pt x="641" y="85"/>
                  <a:pt x="656" y="69"/>
                  <a:pt x="675" y="59"/>
                </a:cubicBezTo>
                <a:cubicBezTo>
                  <a:pt x="697" y="49"/>
                  <a:pt x="718" y="37"/>
                  <a:pt x="739" y="25"/>
                </a:cubicBezTo>
                <a:cubicBezTo>
                  <a:pt x="747" y="21"/>
                  <a:pt x="755" y="18"/>
                  <a:pt x="762" y="15"/>
                </a:cubicBezTo>
                <a:cubicBezTo>
                  <a:pt x="799" y="0"/>
                  <a:pt x="837" y="1"/>
                  <a:pt x="875" y="5"/>
                </a:cubicBezTo>
                <a:cubicBezTo>
                  <a:pt x="911" y="10"/>
                  <a:pt x="948" y="11"/>
                  <a:pt x="984" y="3"/>
                </a:cubicBezTo>
                <a:cubicBezTo>
                  <a:pt x="990" y="2"/>
                  <a:pt x="996" y="2"/>
                  <a:pt x="1002" y="3"/>
                </a:cubicBezTo>
                <a:cubicBezTo>
                  <a:pt x="1049" y="18"/>
                  <a:pt x="1096" y="34"/>
                  <a:pt x="1144" y="49"/>
                </a:cubicBezTo>
                <a:cubicBezTo>
                  <a:pt x="1153" y="52"/>
                  <a:pt x="1160" y="56"/>
                  <a:pt x="1164" y="64"/>
                </a:cubicBezTo>
                <a:cubicBezTo>
                  <a:pt x="1170" y="75"/>
                  <a:pt x="1179" y="81"/>
                  <a:pt x="1190" y="85"/>
                </a:cubicBezTo>
                <a:cubicBezTo>
                  <a:pt x="1215" y="92"/>
                  <a:pt x="1230" y="111"/>
                  <a:pt x="1244" y="130"/>
                </a:cubicBezTo>
                <a:cubicBezTo>
                  <a:pt x="1266" y="161"/>
                  <a:pt x="1288" y="191"/>
                  <a:pt x="1308" y="223"/>
                </a:cubicBezTo>
                <a:cubicBezTo>
                  <a:pt x="1321" y="243"/>
                  <a:pt x="1331" y="266"/>
                  <a:pt x="1342" y="288"/>
                </a:cubicBezTo>
                <a:cubicBezTo>
                  <a:pt x="1343" y="291"/>
                  <a:pt x="1344" y="295"/>
                  <a:pt x="1346" y="298"/>
                </a:cubicBezTo>
                <a:cubicBezTo>
                  <a:pt x="1360" y="328"/>
                  <a:pt x="1362" y="360"/>
                  <a:pt x="1364" y="393"/>
                </a:cubicBezTo>
                <a:cubicBezTo>
                  <a:pt x="1367" y="426"/>
                  <a:pt x="1361" y="459"/>
                  <a:pt x="1356" y="491"/>
                </a:cubicBezTo>
                <a:cubicBezTo>
                  <a:pt x="1351" y="523"/>
                  <a:pt x="1348" y="554"/>
                  <a:pt x="1345" y="586"/>
                </a:cubicBezTo>
                <a:cubicBezTo>
                  <a:pt x="1343" y="606"/>
                  <a:pt x="1343" y="626"/>
                  <a:pt x="1341" y="647"/>
                </a:cubicBezTo>
                <a:cubicBezTo>
                  <a:pt x="1340" y="658"/>
                  <a:pt x="1338" y="669"/>
                  <a:pt x="1336" y="680"/>
                </a:cubicBezTo>
                <a:cubicBezTo>
                  <a:pt x="1328" y="710"/>
                  <a:pt x="1326" y="741"/>
                  <a:pt x="1322" y="772"/>
                </a:cubicBezTo>
                <a:cubicBezTo>
                  <a:pt x="1320" y="794"/>
                  <a:pt x="1317" y="815"/>
                  <a:pt x="1309" y="835"/>
                </a:cubicBezTo>
                <a:cubicBezTo>
                  <a:pt x="1299" y="858"/>
                  <a:pt x="1275" y="876"/>
                  <a:pt x="1249" y="875"/>
                </a:cubicBezTo>
                <a:cubicBezTo>
                  <a:pt x="1247" y="875"/>
                  <a:pt x="1246" y="875"/>
                  <a:pt x="1244" y="875"/>
                </a:cubicBezTo>
                <a:cubicBezTo>
                  <a:pt x="1241" y="883"/>
                  <a:pt x="1239" y="891"/>
                  <a:pt x="1236" y="898"/>
                </a:cubicBezTo>
                <a:cubicBezTo>
                  <a:pt x="1231" y="909"/>
                  <a:pt x="1229" y="922"/>
                  <a:pt x="1228" y="934"/>
                </a:cubicBezTo>
                <a:cubicBezTo>
                  <a:pt x="1225" y="973"/>
                  <a:pt x="1223" y="1012"/>
                  <a:pt x="1220" y="1051"/>
                </a:cubicBezTo>
                <a:cubicBezTo>
                  <a:pt x="1219" y="1059"/>
                  <a:pt x="1221" y="1065"/>
                  <a:pt x="1228" y="1070"/>
                </a:cubicBezTo>
                <a:cubicBezTo>
                  <a:pt x="1240" y="1079"/>
                  <a:pt x="1248" y="1090"/>
                  <a:pt x="1250" y="1104"/>
                </a:cubicBezTo>
                <a:cubicBezTo>
                  <a:pt x="1252" y="1119"/>
                  <a:pt x="1260" y="1131"/>
                  <a:pt x="1272" y="1140"/>
                </a:cubicBezTo>
                <a:cubicBezTo>
                  <a:pt x="1286" y="1150"/>
                  <a:pt x="1297" y="1163"/>
                  <a:pt x="1307" y="1178"/>
                </a:cubicBezTo>
                <a:cubicBezTo>
                  <a:pt x="1330" y="1212"/>
                  <a:pt x="1359" y="1240"/>
                  <a:pt x="1387" y="1269"/>
                </a:cubicBezTo>
                <a:cubicBezTo>
                  <a:pt x="1420" y="1302"/>
                  <a:pt x="1407" y="1296"/>
                  <a:pt x="1454" y="1311"/>
                </a:cubicBezTo>
                <a:cubicBezTo>
                  <a:pt x="1488" y="1322"/>
                  <a:pt x="1520" y="1338"/>
                  <a:pt x="1552" y="1354"/>
                </a:cubicBezTo>
                <a:cubicBezTo>
                  <a:pt x="1591" y="1372"/>
                  <a:pt x="1630" y="1390"/>
                  <a:pt x="1669" y="1406"/>
                </a:cubicBezTo>
                <a:cubicBezTo>
                  <a:pt x="1686" y="1414"/>
                  <a:pt x="1705" y="1417"/>
                  <a:pt x="1722" y="1424"/>
                </a:cubicBezTo>
                <a:cubicBezTo>
                  <a:pt x="1744" y="1431"/>
                  <a:pt x="1765" y="1439"/>
                  <a:pt x="1786" y="1448"/>
                </a:cubicBezTo>
                <a:cubicBezTo>
                  <a:pt x="1824" y="1464"/>
                  <a:pt x="1862" y="1480"/>
                  <a:pt x="1900" y="1497"/>
                </a:cubicBezTo>
                <a:cubicBezTo>
                  <a:pt x="1908" y="1500"/>
                  <a:pt x="1916" y="1504"/>
                  <a:pt x="1923" y="1509"/>
                </a:cubicBezTo>
                <a:cubicBezTo>
                  <a:pt x="1940" y="1521"/>
                  <a:pt x="1957" y="1531"/>
                  <a:pt x="1977" y="1539"/>
                </a:cubicBezTo>
                <a:cubicBezTo>
                  <a:pt x="1982" y="1541"/>
                  <a:pt x="1987" y="1545"/>
                  <a:pt x="1991" y="1549"/>
                </a:cubicBezTo>
                <a:cubicBezTo>
                  <a:pt x="2016" y="1573"/>
                  <a:pt x="2031" y="1603"/>
                  <a:pt x="2044" y="1635"/>
                </a:cubicBezTo>
                <a:cubicBezTo>
                  <a:pt x="2062" y="1682"/>
                  <a:pt x="2069" y="1730"/>
                  <a:pt x="2073" y="1779"/>
                </a:cubicBezTo>
                <a:cubicBezTo>
                  <a:pt x="2075" y="1806"/>
                  <a:pt x="2071" y="1833"/>
                  <a:pt x="2070" y="1860"/>
                </a:cubicBezTo>
                <a:cubicBezTo>
                  <a:pt x="2069" y="1875"/>
                  <a:pt x="2068" y="1891"/>
                  <a:pt x="2069" y="1906"/>
                </a:cubicBezTo>
                <a:cubicBezTo>
                  <a:pt x="2069" y="1923"/>
                  <a:pt x="2071" y="1939"/>
                  <a:pt x="2072" y="1956"/>
                </a:cubicBezTo>
                <a:cubicBezTo>
                  <a:pt x="2074" y="1989"/>
                  <a:pt x="2085" y="2020"/>
                  <a:pt x="2094" y="2051"/>
                </a:cubicBezTo>
                <a:cubicBezTo>
                  <a:pt x="2100" y="2070"/>
                  <a:pt x="2103" y="2090"/>
                  <a:pt x="2102" y="2110"/>
                </a:cubicBezTo>
                <a:cubicBezTo>
                  <a:pt x="2101" y="2138"/>
                  <a:pt x="2100" y="2167"/>
                  <a:pt x="2094" y="2195"/>
                </a:cubicBezTo>
                <a:cubicBezTo>
                  <a:pt x="2093" y="2200"/>
                  <a:pt x="2094" y="2206"/>
                  <a:pt x="2095" y="2211"/>
                </a:cubicBezTo>
                <a:cubicBezTo>
                  <a:pt x="2105" y="2249"/>
                  <a:pt x="2112" y="2287"/>
                  <a:pt x="2116" y="2326"/>
                </a:cubicBezTo>
                <a:cubicBezTo>
                  <a:pt x="2118" y="2338"/>
                  <a:pt x="2118" y="2349"/>
                  <a:pt x="2118" y="2361"/>
                </a:cubicBezTo>
                <a:cubicBezTo>
                  <a:pt x="2119" y="2401"/>
                  <a:pt x="2119" y="2440"/>
                  <a:pt x="2120" y="2480"/>
                </a:cubicBezTo>
                <a:cubicBezTo>
                  <a:pt x="2120" y="2487"/>
                  <a:pt x="2122" y="2493"/>
                  <a:pt x="2126" y="2499"/>
                </a:cubicBezTo>
                <a:cubicBezTo>
                  <a:pt x="2151" y="2537"/>
                  <a:pt x="2162" y="2580"/>
                  <a:pt x="2169" y="2625"/>
                </a:cubicBezTo>
                <a:cubicBezTo>
                  <a:pt x="2173" y="2649"/>
                  <a:pt x="2177" y="2673"/>
                  <a:pt x="2179" y="2697"/>
                </a:cubicBezTo>
                <a:cubicBezTo>
                  <a:pt x="2181" y="2719"/>
                  <a:pt x="2182" y="2741"/>
                  <a:pt x="2181" y="2764"/>
                </a:cubicBezTo>
                <a:cubicBezTo>
                  <a:pt x="2179" y="2812"/>
                  <a:pt x="2186" y="2860"/>
                  <a:pt x="2192" y="2908"/>
                </a:cubicBezTo>
                <a:cubicBezTo>
                  <a:pt x="2198" y="2960"/>
                  <a:pt x="2201" y="3012"/>
                  <a:pt x="2199" y="3064"/>
                </a:cubicBezTo>
                <a:cubicBezTo>
                  <a:pt x="2198" y="3091"/>
                  <a:pt x="2198" y="3117"/>
                  <a:pt x="2197" y="3144"/>
                </a:cubicBezTo>
                <a:cubicBezTo>
                  <a:pt x="2197" y="3156"/>
                  <a:pt x="2197" y="3169"/>
                  <a:pt x="2194" y="3181"/>
                </a:cubicBezTo>
                <a:cubicBezTo>
                  <a:pt x="2179" y="3246"/>
                  <a:pt x="2169" y="3312"/>
                  <a:pt x="2158" y="3377"/>
                </a:cubicBezTo>
                <a:cubicBezTo>
                  <a:pt x="2149" y="3429"/>
                  <a:pt x="2142" y="3482"/>
                  <a:pt x="2132" y="3534"/>
                </a:cubicBezTo>
                <a:cubicBezTo>
                  <a:pt x="2120" y="3601"/>
                  <a:pt x="2110" y="3669"/>
                  <a:pt x="2091" y="3735"/>
                </a:cubicBezTo>
                <a:cubicBezTo>
                  <a:pt x="2090" y="3738"/>
                  <a:pt x="2089" y="3741"/>
                  <a:pt x="2087" y="3745"/>
                </a:cubicBezTo>
                <a:cubicBezTo>
                  <a:pt x="1392" y="3745"/>
                  <a:pt x="697" y="3745"/>
                  <a:pt x="1" y="37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5" name="Freeform 5">
            <a:extLst>
              <a:ext uri="{FF2B5EF4-FFF2-40B4-BE49-F238E27FC236}">
                <a16:creationId xmlns:a16="http://schemas.microsoft.com/office/drawing/2014/main" id="{052D3926-1C35-4F51-944A-95BD53BA2B27}"/>
              </a:ext>
            </a:extLst>
          </p:cNvPr>
          <p:cNvSpPr>
            <a:spLocks/>
          </p:cNvSpPr>
          <p:nvPr/>
        </p:nvSpPr>
        <p:spPr bwMode="auto">
          <a:xfrm>
            <a:off x="80833" y="2679343"/>
            <a:ext cx="1265112" cy="2004823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6" name="Freeform 5">
            <a:extLst>
              <a:ext uri="{FF2B5EF4-FFF2-40B4-BE49-F238E27FC236}">
                <a16:creationId xmlns:a16="http://schemas.microsoft.com/office/drawing/2014/main" id="{6203CEA4-C4A5-4831-8C4A-08D1B85A1BB9}"/>
              </a:ext>
            </a:extLst>
          </p:cNvPr>
          <p:cNvSpPr>
            <a:spLocks/>
          </p:cNvSpPr>
          <p:nvPr/>
        </p:nvSpPr>
        <p:spPr bwMode="auto">
          <a:xfrm flipH="1">
            <a:off x="794574" y="3130295"/>
            <a:ext cx="1428119" cy="2034788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37148" tIns="18574" rIns="37148" bIns="18574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4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83DF0-979F-4017-9E37-A84201D2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4828" y="6341326"/>
            <a:ext cx="1321433" cy="380150"/>
          </a:xfrm>
        </p:spPr>
        <p:txBody>
          <a:bodyPr/>
          <a:lstStyle/>
          <a:p>
            <a:fld id="{9617C3DC-FBDB-8144-B7FF-932973F19E2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819AAF-4ED2-4DF9-B0C0-CE94888DC4E3}"/>
              </a:ext>
            </a:extLst>
          </p:cNvPr>
          <p:cNvSpPr txBox="1"/>
          <p:nvPr/>
        </p:nvSpPr>
        <p:spPr>
          <a:xfrm>
            <a:off x="1524000" y="5899699"/>
            <a:ext cx="91717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45D4F6-7E73-45C5-BAFC-D529D89483D4}"/>
              </a:ext>
            </a:extLst>
          </p:cNvPr>
          <p:cNvSpPr/>
          <p:nvPr/>
        </p:nvSpPr>
        <p:spPr>
          <a:xfrm>
            <a:off x="2534654" y="32085"/>
            <a:ext cx="7764379" cy="7010400"/>
          </a:xfrm>
          <a:custGeom>
            <a:avLst/>
            <a:gdLst>
              <a:gd name="connsiteX0" fmla="*/ 0 w 6733313"/>
              <a:gd name="connsiteY0" fmla="*/ 3366657 h 6733313"/>
              <a:gd name="connsiteX1" fmla="*/ 3366657 w 6733313"/>
              <a:gd name="connsiteY1" fmla="*/ 0 h 6733313"/>
              <a:gd name="connsiteX2" fmla="*/ 6733314 w 6733313"/>
              <a:gd name="connsiteY2" fmla="*/ 3366657 h 6733313"/>
              <a:gd name="connsiteX3" fmla="*/ 3366657 w 6733313"/>
              <a:gd name="connsiteY3" fmla="*/ 6733314 h 6733313"/>
              <a:gd name="connsiteX4" fmla="*/ 0 w 6733313"/>
              <a:gd name="connsiteY4" fmla="*/ 3366657 h 673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3313" h="6733313">
                <a:moveTo>
                  <a:pt x="0" y="3366657"/>
                </a:moveTo>
                <a:cubicBezTo>
                  <a:pt x="0" y="1507304"/>
                  <a:pt x="1507304" y="0"/>
                  <a:pt x="3366657" y="0"/>
                </a:cubicBezTo>
                <a:cubicBezTo>
                  <a:pt x="5226010" y="0"/>
                  <a:pt x="6733314" y="1507304"/>
                  <a:pt x="6733314" y="3366657"/>
                </a:cubicBezTo>
                <a:cubicBezTo>
                  <a:pt x="6733314" y="5226010"/>
                  <a:pt x="5226010" y="6733314"/>
                  <a:pt x="3366657" y="6733314"/>
                </a:cubicBezTo>
                <a:cubicBezTo>
                  <a:pt x="1507304" y="6733314"/>
                  <a:pt x="0" y="5226010"/>
                  <a:pt x="0" y="3366657"/>
                </a:cubicBezTo>
                <a:close/>
              </a:path>
            </a:pathLst>
          </a:custGeom>
          <a:solidFill>
            <a:srgbClr val="00CCFF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2175280" tIns="91440" rIns="2175281" bIns="5794437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Social impact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9EB6C5B-168E-40F7-8660-6822432E022C}"/>
              </a:ext>
            </a:extLst>
          </p:cNvPr>
          <p:cNvSpPr/>
          <p:nvPr/>
        </p:nvSpPr>
        <p:spPr>
          <a:xfrm>
            <a:off x="3080285" y="1051559"/>
            <a:ext cx="6599722" cy="5958840"/>
          </a:xfrm>
          <a:custGeom>
            <a:avLst/>
            <a:gdLst>
              <a:gd name="connsiteX0" fmla="*/ 0 w 5723316"/>
              <a:gd name="connsiteY0" fmla="*/ 2861658 h 5723316"/>
              <a:gd name="connsiteX1" fmla="*/ 2861658 w 5723316"/>
              <a:gd name="connsiteY1" fmla="*/ 0 h 5723316"/>
              <a:gd name="connsiteX2" fmla="*/ 5723316 w 5723316"/>
              <a:gd name="connsiteY2" fmla="*/ 2861658 h 5723316"/>
              <a:gd name="connsiteX3" fmla="*/ 2861658 w 5723316"/>
              <a:gd name="connsiteY3" fmla="*/ 5723316 h 5723316"/>
              <a:gd name="connsiteX4" fmla="*/ 0 w 5723316"/>
              <a:gd name="connsiteY4" fmla="*/ 2861658 h 572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3316" h="5723316">
                <a:moveTo>
                  <a:pt x="0" y="2861658"/>
                </a:moveTo>
                <a:cubicBezTo>
                  <a:pt x="0" y="1281208"/>
                  <a:pt x="1281208" y="0"/>
                  <a:pt x="2861658" y="0"/>
                </a:cubicBezTo>
                <a:cubicBezTo>
                  <a:pt x="4442108" y="0"/>
                  <a:pt x="5723316" y="1281208"/>
                  <a:pt x="5723316" y="2861658"/>
                </a:cubicBezTo>
                <a:cubicBezTo>
                  <a:pt x="5723316" y="4442108"/>
                  <a:pt x="4442108" y="5723316"/>
                  <a:pt x="2861658" y="5723316"/>
                </a:cubicBezTo>
                <a:cubicBezTo>
                  <a:pt x="1281208" y="5723316"/>
                  <a:pt x="0" y="4442108"/>
                  <a:pt x="0" y="2861658"/>
                </a:cubicBezTo>
                <a:close/>
              </a:path>
            </a:pathLst>
          </a:custGeom>
          <a:solidFill>
            <a:srgbClr val="00CC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986775"/>
              <a:satOff val="7962"/>
              <a:lumOff val="1726"/>
              <a:alphaOff val="0"/>
            </a:schemeClr>
          </a:fillRef>
          <a:effectRef idx="0">
            <a:schemeClr val="accent5">
              <a:hueOff val="-1986775"/>
              <a:satOff val="7962"/>
              <a:lumOff val="172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8688" tIns="182880" rIns="1698688" bIns="4807164" numCol="1" spcCol="1270" anchor="t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Individual and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company promotional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value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(aspirational)</a:t>
            </a:r>
            <a:endParaRPr lang="en-US" sz="1300" b="1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D46D46-2D1E-456B-A468-D2AE4E5E6C50}"/>
              </a:ext>
            </a:extLst>
          </p:cNvPr>
          <p:cNvSpPr/>
          <p:nvPr/>
        </p:nvSpPr>
        <p:spPr>
          <a:xfrm>
            <a:off x="3625918" y="2103120"/>
            <a:ext cx="5435065" cy="4907280"/>
          </a:xfrm>
          <a:custGeom>
            <a:avLst/>
            <a:gdLst>
              <a:gd name="connsiteX0" fmla="*/ 0 w 4713319"/>
              <a:gd name="connsiteY0" fmla="*/ 2356660 h 4713319"/>
              <a:gd name="connsiteX1" fmla="*/ 2356660 w 4713319"/>
              <a:gd name="connsiteY1" fmla="*/ 0 h 4713319"/>
              <a:gd name="connsiteX2" fmla="*/ 4713320 w 4713319"/>
              <a:gd name="connsiteY2" fmla="*/ 2356660 h 4713319"/>
              <a:gd name="connsiteX3" fmla="*/ 2356660 w 4713319"/>
              <a:gd name="connsiteY3" fmla="*/ 4713320 h 4713319"/>
              <a:gd name="connsiteX4" fmla="*/ 0 w 4713319"/>
              <a:gd name="connsiteY4" fmla="*/ 2356660 h 471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3319" h="4713319">
                <a:moveTo>
                  <a:pt x="0" y="2356660"/>
                </a:moveTo>
                <a:cubicBezTo>
                  <a:pt x="0" y="1055113"/>
                  <a:pt x="1055113" y="0"/>
                  <a:pt x="2356660" y="0"/>
                </a:cubicBezTo>
                <a:cubicBezTo>
                  <a:pt x="3658207" y="0"/>
                  <a:pt x="4713320" y="1055113"/>
                  <a:pt x="4713320" y="2356660"/>
                </a:cubicBezTo>
                <a:cubicBezTo>
                  <a:pt x="4713320" y="3658207"/>
                  <a:pt x="3658207" y="4713320"/>
                  <a:pt x="2356660" y="4713320"/>
                </a:cubicBezTo>
                <a:cubicBezTo>
                  <a:pt x="1055113" y="4713320"/>
                  <a:pt x="0" y="3658207"/>
                  <a:pt x="0" y="235666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973551"/>
              <a:satOff val="15924"/>
              <a:lumOff val="3451"/>
              <a:alphaOff val="0"/>
            </a:schemeClr>
          </a:fillRef>
          <a:effectRef idx="0">
            <a:schemeClr val="accent5">
              <a:hueOff val="-3973551"/>
              <a:satOff val="15924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8208" tIns="0" rIns="1208209" bIns="380878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Ease of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doing Business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(futuristic)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4FF71AA-7B70-4D9B-A02E-FC6AF1DAB171}"/>
              </a:ext>
            </a:extLst>
          </p:cNvPr>
          <p:cNvSpPr/>
          <p:nvPr/>
        </p:nvSpPr>
        <p:spPr>
          <a:xfrm>
            <a:off x="4171549" y="3154679"/>
            <a:ext cx="4270408" cy="3855720"/>
          </a:xfrm>
          <a:custGeom>
            <a:avLst/>
            <a:gdLst>
              <a:gd name="connsiteX0" fmla="*/ 0 w 3703322"/>
              <a:gd name="connsiteY0" fmla="*/ 1851661 h 3703322"/>
              <a:gd name="connsiteX1" fmla="*/ 1851661 w 3703322"/>
              <a:gd name="connsiteY1" fmla="*/ 0 h 3703322"/>
              <a:gd name="connsiteX2" fmla="*/ 3703322 w 3703322"/>
              <a:gd name="connsiteY2" fmla="*/ 1851661 h 3703322"/>
              <a:gd name="connsiteX3" fmla="*/ 1851661 w 3703322"/>
              <a:gd name="connsiteY3" fmla="*/ 3703322 h 3703322"/>
              <a:gd name="connsiteX4" fmla="*/ 0 w 3703322"/>
              <a:gd name="connsiteY4" fmla="*/ 1851661 h 3703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3322" h="3703322">
                <a:moveTo>
                  <a:pt x="0" y="1851661"/>
                </a:moveTo>
                <a:cubicBezTo>
                  <a:pt x="0" y="829017"/>
                  <a:pt x="829017" y="0"/>
                  <a:pt x="1851661" y="0"/>
                </a:cubicBezTo>
                <a:cubicBezTo>
                  <a:pt x="2874305" y="0"/>
                  <a:pt x="3703322" y="829017"/>
                  <a:pt x="3703322" y="1851661"/>
                </a:cubicBezTo>
                <a:cubicBezTo>
                  <a:pt x="3703322" y="2874305"/>
                  <a:pt x="2874305" y="3703322"/>
                  <a:pt x="1851661" y="3703322"/>
                </a:cubicBezTo>
                <a:cubicBezTo>
                  <a:pt x="829017" y="3703322"/>
                  <a:pt x="0" y="2874305"/>
                  <a:pt x="0" y="185166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60326"/>
              <a:satOff val="23887"/>
              <a:lumOff val="5177"/>
              <a:alphaOff val="0"/>
            </a:schemeClr>
          </a:fillRef>
          <a:effectRef idx="0">
            <a:schemeClr val="accent5">
              <a:hueOff val="-5960326"/>
              <a:satOff val="23887"/>
              <a:lumOff val="5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2885" tIns="182880" rIns="922884" bIns="277454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Functional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Value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(core)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7387548-7E78-4A1A-9941-CD5A2BC0AAFC}"/>
              </a:ext>
            </a:extLst>
          </p:cNvPr>
          <p:cNvSpPr/>
          <p:nvPr/>
        </p:nvSpPr>
        <p:spPr>
          <a:xfrm>
            <a:off x="4717182" y="4206240"/>
            <a:ext cx="3105751" cy="2804160"/>
          </a:xfrm>
          <a:custGeom>
            <a:avLst/>
            <a:gdLst>
              <a:gd name="connsiteX0" fmla="*/ 0 w 2693325"/>
              <a:gd name="connsiteY0" fmla="*/ 1346663 h 2693325"/>
              <a:gd name="connsiteX1" fmla="*/ 1346663 w 2693325"/>
              <a:gd name="connsiteY1" fmla="*/ 0 h 2693325"/>
              <a:gd name="connsiteX2" fmla="*/ 2693326 w 2693325"/>
              <a:gd name="connsiteY2" fmla="*/ 1346663 h 2693325"/>
              <a:gd name="connsiteX3" fmla="*/ 1346663 w 2693325"/>
              <a:gd name="connsiteY3" fmla="*/ 2693326 h 2693325"/>
              <a:gd name="connsiteX4" fmla="*/ 0 w 2693325"/>
              <a:gd name="connsiteY4" fmla="*/ 1346663 h 269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3325" h="2693325">
                <a:moveTo>
                  <a:pt x="0" y="1346663"/>
                </a:moveTo>
                <a:cubicBezTo>
                  <a:pt x="0" y="602922"/>
                  <a:pt x="602922" y="0"/>
                  <a:pt x="1346663" y="0"/>
                </a:cubicBezTo>
                <a:cubicBezTo>
                  <a:pt x="2090404" y="0"/>
                  <a:pt x="2693326" y="602922"/>
                  <a:pt x="2693326" y="1346663"/>
                </a:cubicBezTo>
                <a:cubicBezTo>
                  <a:pt x="2693326" y="2090404"/>
                  <a:pt x="2090404" y="2693326"/>
                  <a:pt x="1346663" y="2693326"/>
                </a:cubicBezTo>
                <a:cubicBezTo>
                  <a:pt x="602922" y="2693326"/>
                  <a:pt x="0" y="2090404"/>
                  <a:pt x="0" y="134666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947101"/>
              <a:satOff val="31849"/>
              <a:lumOff val="6902"/>
              <a:alphaOff val="0"/>
            </a:schemeClr>
          </a:fillRef>
          <a:effectRef idx="0">
            <a:schemeClr val="accent5">
              <a:hueOff val="-7947101"/>
              <a:satOff val="31849"/>
              <a:lumOff val="690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2452" tIns="182880" rIns="542452" bIns="1754448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Table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Stakes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(non neg)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40A654D-C3E3-4456-899E-48CFBE741C58}"/>
              </a:ext>
            </a:extLst>
          </p:cNvPr>
          <p:cNvSpPr/>
          <p:nvPr/>
        </p:nvSpPr>
        <p:spPr>
          <a:xfrm>
            <a:off x="5340482" y="5502796"/>
            <a:ext cx="1730208" cy="1507603"/>
          </a:xfrm>
          <a:custGeom>
            <a:avLst/>
            <a:gdLst>
              <a:gd name="connsiteX0" fmla="*/ 0 w 1683328"/>
              <a:gd name="connsiteY0" fmla="*/ 841664 h 1683328"/>
              <a:gd name="connsiteX1" fmla="*/ 841664 w 1683328"/>
              <a:gd name="connsiteY1" fmla="*/ 0 h 1683328"/>
              <a:gd name="connsiteX2" fmla="*/ 1683328 w 1683328"/>
              <a:gd name="connsiteY2" fmla="*/ 841664 h 1683328"/>
              <a:gd name="connsiteX3" fmla="*/ 841664 w 1683328"/>
              <a:gd name="connsiteY3" fmla="*/ 1683328 h 1683328"/>
              <a:gd name="connsiteX4" fmla="*/ 0 w 1683328"/>
              <a:gd name="connsiteY4" fmla="*/ 841664 h 168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328" h="1683328">
                <a:moveTo>
                  <a:pt x="0" y="841664"/>
                </a:moveTo>
                <a:cubicBezTo>
                  <a:pt x="0" y="376826"/>
                  <a:pt x="376826" y="0"/>
                  <a:pt x="841664" y="0"/>
                </a:cubicBezTo>
                <a:cubicBezTo>
                  <a:pt x="1306502" y="0"/>
                  <a:pt x="1683328" y="376826"/>
                  <a:pt x="1683328" y="841664"/>
                </a:cubicBezTo>
                <a:cubicBezTo>
                  <a:pt x="1683328" y="1306502"/>
                  <a:pt x="1306502" y="1683328"/>
                  <a:pt x="841664" y="1683328"/>
                </a:cubicBezTo>
                <a:cubicBezTo>
                  <a:pt x="376826" y="1683328"/>
                  <a:pt x="0" y="1306502"/>
                  <a:pt x="0" y="841664"/>
                </a:cubicBez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638" tIns="491952" rIns="317638" bIns="49195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6E3917-BE93-4253-9674-CC5E4F3E3DA6}"/>
              </a:ext>
            </a:extLst>
          </p:cNvPr>
          <p:cNvSpPr txBox="1"/>
          <p:nvPr/>
        </p:nvSpPr>
        <p:spPr>
          <a:xfrm>
            <a:off x="4485831" y="5427608"/>
            <a:ext cx="1316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Meet </a:t>
            </a:r>
          </a:p>
          <a:p>
            <a:pPr algn="ctr"/>
            <a:r>
              <a:rPr lang="en-US" sz="1000" dirty="0"/>
              <a:t>specifications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A7128CF-1FAA-470F-9D0B-EBBE9F48A56D}"/>
              </a:ext>
            </a:extLst>
          </p:cNvPr>
          <p:cNvSpPr txBox="1"/>
          <p:nvPr/>
        </p:nvSpPr>
        <p:spPr>
          <a:xfrm>
            <a:off x="4776737" y="5072237"/>
            <a:ext cx="1080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Communication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D15467C-C5DE-49C9-BB97-7840186A68EA}"/>
              </a:ext>
            </a:extLst>
          </p:cNvPr>
          <p:cNvSpPr txBox="1"/>
          <p:nvPr/>
        </p:nvSpPr>
        <p:spPr>
          <a:xfrm>
            <a:off x="6589305" y="4668623"/>
            <a:ext cx="108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Price </a:t>
            </a:r>
          </a:p>
          <a:p>
            <a:pPr algn="ctr"/>
            <a:r>
              <a:rPr lang="en-US" sz="1000" dirty="0"/>
              <a:t>fairness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E2031CC-5EB0-413C-AD68-4295F48380FC}"/>
              </a:ext>
            </a:extLst>
          </p:cNvPr>
          <p:cNvSpPr txBox="1"/>
          <p:nvPr/>
        </p:nvSpPr>
        <p:spPr>
          <a:xfrm>
            <a:off x="6750774" y="5256576"/>
            <a:ext cx="1159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Compliance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7FCA8B5-EAF2-4FBB-B8D8-6AF1DEACC35A}"/>
              </a:ext>
            </a:extLst>
          </p:cNvPr>
          <p:cNvSpPr txBox="1"/>
          <p:nvPr/>
        </p:nvSpPr>
        <p:spPr>
          <a:xfrm>
            <a:off x="6962524" y="5644235"/>
            <a:ext cx="973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Ethical </a:t>
            </a:r>
          </a:p>
          <a:p>
            <a:pPr algn="ctr"/>
            <a:r>
              <a:rPr lang="en-US" sz="1000" dirty="0"/>
              <a:t>standards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06791CF-6422-4407-BE91-9C9530D0E00C}"/>
              </a:ext>
            </a:extLst>
          </p:cNvPr>
          <p:cNvSpPr txBox="1"/>
          <p:nvPr/>
        </p:nvSpPr>
        <p:spPr>
          <a:xfrm>
            <a:off x="3485038" y="4498810"/>
            <a:ext cx="7988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physical  </a:t>
            </a:r>
          </a:p>
          <a:p>
            <a:pPr algn="ctr"/>
            <a:r>
              <a:rPr lang="en-US" sz="1000" dirty="0"/>
              <a:t>effort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634403-B1F4-41EE-B5E5-889F88B99CA2}"/>
              </a:ext>
            </a:extLst>
          </p:cNvPr>
          <p:cNvSpPr txBox="1"/>
          <p:nvPr/>
        </p:nvSpPr>
        <p:spPr>
          <a:xfrm>
            <a:off x="4243137" y="4360130"/>
            <a:ext cx="948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Transparent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53391FE-19E2-44A8-BE14-3CD2F7C795AA}"/>
              </a:ext>
            </a:extLst>
          </p:cNvPr>
          <p:cNvSpPr txBox="1"/>
          <p:nvPr/>
        </p:nvSpPr>
        <p:spPr>
          <a:xfrm>
            <a:off x="3946851" y="4799085"/>
            <a:ext cx="948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Improve</a:t>
            </a:r>
          </a:p>
          <a:p>
            <a:pPr algn="ctr"/>
            <a:r>
              <a:rPr lang="en-US" sz="1000" dirty="0"/>
              <a:t> top line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ED8355-BB6A-4DE0-A4BC-F091C19F4BA2}"/>
              </a:ext>
            </a:extLst>
          </p:cNvPr>
          <p:cNvSpPr txBox="1"/>
          <p:nvPr/>
        </p:nvSpPr>
        <p:spPr>
          <a:xfrm>
            <a:off x="4576111" y="3883074"/>
            <a:ext cx="948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</a:t>
            </a:r>
          </a:p>
          <a:p>
            <a:pPr algn="ctr"/>
            <a:r>
              <a:rPr lang="en-US" sz="1000" dirty="0"/>
              <a:t> costs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C5CB6F-6C7C-4341-B9AE-EE1E1AA7F2D8}"/>
              </a:ext>
            </a:extLst>
          </p:cNvPr>
          <p:cNvSpPr txBox="1"/>
          <p:nvPr/>
        </p:nvSpPr>
        <p:spPr>
          <a:xfrm>
            <a:off x="6993021" y="3836909"/>
            <a:ext cx="948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Quality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A053DCA-C312-4052-A066-8D065D191F4D}"/>
              </a:ext>
            </a:extLst>
          </p:cNvPr>
          <p:cNvSpPr txBox="1"/>
          <p:nvPr/>
        </p:nvSpPr>
        <p:spPr>
          <a:xfrm>
            <a:off x="7588740" y="4852753"/>
            <a:ext cx="948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</a:t>
            </a:r>
          </a:p>
          <a:p>
            <a:pPr algn="ctr"/>
            <a:r>
              <a:rPr lang="en-US" sz="1000" dirty="0"/>
              <a:t>Risk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0EB78A0-AC20-46E9-B0DC-C2B040830AAC}"/>
              </a:ext>
            </a:extLst>
          </p:cNvPr>
          <p:cNvSpPr txBox="1"/>
          <p:nvPr/>
        </p:nvSpPr>
        <p:spPr>
          <a:xfrm>
            <a:off x="7366312" y="4206240"/>
            <a:ext cx="948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Up to date functionality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B0E5E78-697C-4DDE-A1FA-1DC5B7D7D6F5}"/>
              </a:ext>
            </a:extLst>
          </p:cNvPr>
          <p:cNvSpPr txBox="1"/>
          <p:nvPr/>
        </p:nvSpPr>
        <p:spPr>
          <a:xfrm>
            <a:off x="3697350" y="3772027"/>
            <a:ext cx="798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cognitive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01D701C-43F9-4E94-9270-485BA20ADEBF}"/>
              </a:ext>
            </a:extLst>
          </p:cNvPr>
          <p:cNvSpPr txBox="1"/>
          <p:nvPr/>
        </p:nvSpPr>
        <p:spPr>
          <a:xfrm>
            <a:off x="4013024" y="3180874"/>
            <a:ext cx="798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time effort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BDCF14-9401-4BBB-B5E5-27B3C6D7C062}"/>
              </a:ext>
            </a:extLst>
          </p:cNvPr>
          <p:cNvSpPr txBox="1"/>
          <p:nvPr/>
        </p:nvSpPr>
        <p:spPr>
          <a:xfrm>
            <a:off x="4645438" y="2754569"/>
            <a:ext cx="798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anxiety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E0DE728-9E91-4BD1-9969-BA00F3CD587A}"/>
              </a:ext>
            </a:extLst>
          </p:cNvPr>
          <p:cNvSpPr txBox="1"/>
          <p:nvPr/>
        </p:nvSpPr>
        <p:spPr>
          <a:xfrm>
            <a:off x="8314400" y="4689359"/>
            <a:ext cx="798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Stability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ABF6BA0-691D-436B-8004-99748370D746}"/>
              </a:ext>
            </a:extLst>
          </p:cNvPr>
          <p:cNvSpPr txBox="1"/>
          <p:nvPr/>
        </p:nvSpPr>
        <p:spPr>
          <a:xfrm>
            <a:off x="8253064" y="4114499"/>
            <a:ext cx="798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Accessible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AEBBFA6-E276-4A5B-9D51-5DD4CBE1ECBB}"/>
              </a:ext>
            </a:extLst>
          </p:cNvPr>
          <p:cNvSpPr txBox="1"/>
          <p:nvPr/>
        </p:nvSpPr>
        <p:spPr>
          <a:xfrm>
            <a:off x="7203908" y="2885464"/>
            <a:ext cx="1098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Responsive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49A4A86-D294-4404-AC02-677FE867B33A}"/>
              </a:ext>
            </a:extLst>
          </p:cNvPr>
          <p:cNvSpPr txBox="1"/>
          <p:nvPr/>
        </p:nvSpPr>
        <p:spPr>
          <a:xfrm>
            <a:off x="7588741" y="3208630"/>
            <a:ext cx="1098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Expertise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8BC33E7-A6ED-4B19-B5D9-141CF511844F}"/>
              </a:ext>
            </a:extLst>
          </p:cNvPr>
          <p:cNvSpPr txBox="1"/>
          <p:nvPr/>
        </p:nvSpPr>
        <p:spPr>
          <a:xfrm>
            <a:off x="7855226" y="3648917"/>
            <a:ext cx="1098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Service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0A557C8-DB09-4AF9-8EF0-0BE6F2EBDE37}"/>
              </a:ext>
            </a:extLst>
          </p:cNvPr>
          <p:cNvSpPr txBox="1"/>
          <p:nvPr/>
        </p:nvSpPr>
        <p:spPr>
          <a:xfrm>
            <a:off x="8919596" y="3759964"/>
            <a:ext cx="798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Consultive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6F87494-7E27-4278-AB73-64D87022D767}"/>
              </a:ext>
            </a:extLst>
          </p:cNvPr>
          <p:cNvSpPr txBox="1"/>
          <p:nvPr/>
        </p:nvSpPr>
        <p:spPr>
          <a:xfrm>
            <a:off x="3001672" y="3495027"/>
            <a:ext cx="798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New insights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225D26-7AC7-4011-86EA-DC26152BCF13}"/>
              </a:ext>
            </a:extLst>
          </p:cNvPr>
          <p:cNvSpPr txBox="1"/>
          <p:nvPr/>
        </p:nvSpPr>
        <p:spPr>
          <a:xfrm>
            <a:off x="3214218" y="2980819"/>
            <a:ext cx="798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Grow my business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AB233BC-5BDB-4E99-9467-A4371D9968CF}"/>
              </a:ext>
            </a:extLst>
          </p:cNvPr>
          <p:cNvSpPr txBox="1"/>
          <p:nvPr/>
        </p:nvSpPr>
        <p:spPr>
          <a:xfrm>
            <a:off x="3522984" y="2464911"/>
            <a:ext cx="847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Make me marketable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4C38B33-1378-4AAC-AFBA-FA2E7EE0A182}"/>
              </a:ext>
            </a:extLst>
          </p:cNvPr>
          <p:cNvSpPr txBox="1"/>
          <p:nvPr/>
        </p:nvSpPr>
        <p:spPr>
          <a:xfrm>
            <a:off x="4152244" y="1749177"/>
            <a:ext cx="847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Make my business more marketable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49DA5FD-AFAC-4001-85C6-0EC033454D27}"/>
              </a:ext>
            </a:extLst>
          </p:cNvPr>
          <p:cNvSpPr txBox="1"/>
          <p:nvPr/>
        </p:nvSpPr>
        <p:spPr>
          <a:xfrm>
            <a:off x="7443455" y="1549122"/>
            <a:ext cx="847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Help me differentiate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691993F-7BBD-49AE-A046-BDD057209051}"/>
              </a:ext>
            </a:extLst>
          </p:cNvPr>
          <p:cNvSpPr txBox="1"/>
          <p:nvPr/>
        </p:nvSpPr>
        <p:spPr>
          <a:xfrm>
            <a:off x="7943537" y="2008440"/>
            <a:ext cx="8477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Be my trusted advisor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9B9CC00-364D-4D0A-9BE0-F4084025E965}"/>
              </a:ext>
            </a:extLst>
          </p:cNvPr>
          <p:cNvSpPr txBox="1"/>
          <p:nvPr/>
        </p:nvSpPr>
        <p:spPr>
          <a:xfrm>
            <a:off x="8750077" y="3149053"/>
            <a:ext cx="847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Scenario planning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6A10510-257F-4575-8EAE-83A78E13DBB1}"/>
              </a:ext>
            </a:extLst>
          </p:cNvPr>
          <p:cNvSpPr txBox="1"/>
          <p:nvPr/>
        </p:nvSpPr>
        <p:spPr>
          <a:xfrm>
            <a:off x="3639299" y="812751"/>
            <a:ext cx="155192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Enable my business </a:t>
            </a:r>
          </a:p>
          <a:p>
            <a:pPr algn="ctr"/>
            <a:r>
              <a:rPr lang="en-US" sz="1000" dirty="0"/>
              <a:t>to contribute </a:t>
            </a:r>
          </a:p>
          <a:p>
            <a:pPr algn="ctr"/>
            <a:r>
              <a:rPr lang="en-US" sz="1000" dirty="0"/>
              <a:t>more to society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8A1B274-A187-4B0F-9B85-D294571F4185}"/>
              </a:ext>
            </a:extLst>
          </p:cNvPr>
          <p:cNvSpPr txBox="1"/>
          <p:nvPr/>
        </p:nvSpPr>
        <p:spPr>
          <a:xfrm>
            <a:off x="2975778" y="1473327"/>
            <a:ext cx="1308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Enable social </a:t>
            </a:r>
          </a:p>
          <a:p>
            <a:pPr algn="ctr"/>
            <a:r>
              <a:rPr lang="en-US" sz="1000" dirty="0"/>
              <a:t>impact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A61E775-4A67-437F-B3A3-FC425B22ADA2}"/>
              </a:ext>
            </a:extLst>
          </p:cNvPr>
          <p:cNvSpPr txBox="1"/>
          <p:nvPr/>
        </p:nvSpPr>
        <p:spPr>
          <a:xfrm>
            <a:off x="7454856" y="774560"/>
            <a:ext cx="17190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Support achieving </a:t>
            </a:r>
          </a:p>
          <a:p>
            <a:pPr algn="ctr"/>
            <a:r>
              <a:rPr lang="en-US" sz="1000" dirty="0"/>
              <a:t>my organizations </a:t>
            </a:r>
          </a:p>
          <a:p>
            <a:pPr algn="ctr"/>
            <a:r>
              <a:rPr lang="en-US" sz="1000" dirty="0"/>
              <a:t>purpose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A02FA3B-3132-44F3-9DAA-F30A0D8F8786}"/>
              </a:ext>
            </a:extLst>
          </p:cNvPr>
          <p:cNvSpPr txBox="1"/>
          <p:nvPr/>
        </p:nvSpPr>
        <p:spPr>
          <a:xfrm>
            <a:off x="303993" y="4702247"/>
            <a:ext cx="1551927" cy="60016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Motivational Factors Deepening Loyalty - Differentiate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BAB82F-05EE-454A-84DA-3D63C1286FB5}"/>
              </a:ext>
            </a:extLst>
          </p:cNvPr>
          <p:cNvSpPr txBox="1"/>
          <p:nvPr/>
        </p:nvSpPr>
        <p:spPr>
          <a:xfrm>
            <a:off x="299635" y="5512543"/>
            <a:ext cx="1551927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Hygiene factors getting us on the playing field - Contested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908F89F-A0C1-4A61-9017-1F68C9CCBD0C}"/>
              </a:ext>
            </a:extLst>
          </p:cNvPr>
          <p:cNvSpPr txBox="1"/>
          <p:nvPr/>
        </p:nvSpPr>
        <p:spPr>
          <a:xfrm>
            <a:off x="0" y="263472"/>
            <a:ext cx="2957473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cs typeface="Arial" panose="020B0604020202020204" pitchFamily="34" charset="0"/>
              </a:rPr>
              <a:t>CX maturity</a:t>
            </a:r>
          </a:p>
          <a:p>
            <a:pPr algn="ctr"/>
            <a:r>
              <a:rPr lang="en-US" dirty="0">
                <a:cs typeface="Arial" panose="020B0604020202020204" pitchFamily="34" charset="0"/>
              </a:rPr>
              <a:t>(</a:t>
            </a:r>
            <a:r>
              <a:rPr lang="en-US" sz="2000" dirty="0">
                <a:cs typeface="Arial" panose="020B0604020202020204" pitchFamily="34" charset="0"/>
              </a:rPr>
              <a:t>adapted from Bain, 2018)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A6ABA-CDAB-4440-900D-3C9890B41FEF}"/>
              </a:ext>
            </a:extLst>
          </p:cNvPr>
          <p:cNvSpPr txBox="1"/>
          <p:nvPr/>
        </p:nvSpPr>
        <p:spPr>
          <a:xfrm>
            <a:off x="8413819" y="2631459"/>
            <a:ext cx="847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Personalized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FA0C2CB-F4BB-4F56-AA02-F2F124B89EAD}"/>
              </a:ext>
            </a:extLst>
          </p:cNvPr>
          <p:cNvSpPr/>
          <p:nvPr/>
        </p:nvSpPr>
        <p:spPr>
          <a:xfrm>
            <a:off x="5610387" y="5935851"/>
            <a:ext cx="1224365" cy="1078423"/>
          </a:xfrm>
          <a:custGeom>
            <a:avLst/>
            <a:gdLst>
              <a:gd name="connsiteX0" fmla="*/ 0 w 1683328"/>
              <a:gd name="connsiteY0" fmla="*/ 841664 h 1683328"/>
              <a:gd name="connsiteX1" fmla="*/ 841664 w 1683328"/>
              <a:gd name="connsiteY1" fmla="*/ 0 h 1683328"/>
              <a:gd name="connsiteX2" fmla="*/ 1683328 w 1683328"/>
              <a:gd name="connsiteY2" fmla="*/ 841664 h 1683328"/>
              <a:gd name="connsiteX3" fmla="*/ 841664 w 1683328"/>
              <a:gd name="connsiteY3" fmla="*/ 1683328 h 1683328"/>
              <a:gd name="connsiteX4" fmla="*/ 0 w 1683328"/>
              <a:gd name="connsiteY4" fmla="*/ 841664 h 168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328" h="1683328">
                <a:moveTo>
                  <a:pt x="0" y="841664"/>
                </a:moveTo>
                <a:cubicBezTo>
                  <a:pt x="0" y="376826"/>
                  <a:pt x="376826" y="0"/>
                  <a:pt x="841664" y="0"/>
                </a:cubicBezTo>
                <a:cubicBezTo>
                  <a:pt x="1306502" y="0"/>
                  <a:pt x="1683328" y="376826"/>
                  <a:pt x="1683328" y="841664"/>
                </a:cubicBezTo>
                <a:cubicBezTo>
                  <a:pt x="1683328" y="1306502"/>
                  <a:pt x="1306502" y="1683328"/>
                  <a:pt x="841664" y="1683328"/>
                </a:cubicBezTo>
                <a:cubicBezTo>
                  <a:pt x="376826" y="1683328"/>
                  <a:pt x="0" y="1306502"/>
                  <a:pt x="0" y="8416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638" tIns="491952" rIns="317638" bIns="49195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schemeClr val="tx1"/>
                </a:solidFill>
              </a:rPr>
              <a:t>Compliance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278797-E3D9-4043-8A41-960DFB8B8F01}"/>
              </a:ext>
            </a:extLst>
          </p:cNvPr>
          <p:cNvSpPr txBox="1"/>
          <p:nvPr/>
        </p:nvSpPr>
        <p:spPr>
          <a:xfrm>
            <a:off x="5647811" y="5486467"/>
            <a:ext cx="11590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Client</a:t>
            </a:r>
          </a:p>
          <a:p>
            <a:pPr algn="ctr"/>
            <a:r>
              <a:rPr lang="en-US" sz="1000" dirty="0"/>
              <a:t>Locked in to our internal processes</a:t>
            </a:r>
          </a:p>
        </p:txBody>
      </p:sp>
    </p:spTree>
    <p:extLst>
      <p:ext uri="{BB962C8B-B14F-4D97-AF65-F5344CB8AC3E}">
        <p14:creationId xmlns:p14="http://schemas.microsoft.com/office/powerpoint/2010/main" val="297647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Bullet 6.pdf">
            <a:extLst>
              <a:ext uri="{FF2B5EF4-FFF2-40B4-BE49-F238E27FC236}">
                <a16:creationId xmlns:a16="http://schemas.microsoft.com/office/drawing/2014/main" id="{5FA0149F-98CA-468F-AD2C-24A09F2B4F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103"/>
          <a:stretch/>
        </p:blipFill>
        <p:spPr>
          <a:xfrm flipH="1">
            <a:off x="0" y="1003183"/>
            <a:ext cx="3294516" cy="2709883"/>
          </a:xfrm>
          <a:prstGeom prst="rect">
            <a:avLst/>
          </a:prstGeom>
        </p:spPr>
      </p:pic>
      <p:sp>
        <p:nvSpPr>
          <p:cNvPr id="55" name="Freeform 4">
            <a:extLst>
              <a:ext uri="{FF2B5EF4-FFF2-40B4-BE49-F238E27FC236}">
                <a16:creationId xmlns:a16="http://schemas.microsoft.com/office/drawing/2014/main" id="{14A337F5-9A88-40D9-B47B-C30E4BA3847F}"/>
              </a:ext>
            </a:extLst>
          </p:cNvPr>
          <p:cNvSpPr>
            <a:spLocks/>
          </p:cNvSpPr>
          <p:nvPr/>
        </p:nvSpPr>
        <p:spPr bwMode="auto">
          <a:xfrm>
            <a:off x="1682249" y="2444627"/>
            <a:ext cx="1491756" cy="2474254"/>
          </a:xfrm>
          <a:custGeom>
            <a:avLst/>
            <a:gdLst>
              <a:gd name="T0" fmla="*/ 22 w 2201"/>
              <a:gd name="T1" fmla="*/ 3696 h 3745"/>
              <a:gd name="T2" fmla="*/ 57 w 2201"/>
              <a:gd name="T3" fmla="*/ 3627 h 3745"/>
              <a:gd name="T4" fmla="*/ 1 w 2201"/>
              <a:gd name="T5" fmla="*/ 3428 h 3745"/>
              <a:gd name="T6" fmla="*/ 56 w 2201"/>
              <a:gd name="T7" fmla="*/ 3265 h 3745"/>
              <a:gd name="T8" fmla="*/ 45 w 2201"/>
              <a:gd name="T9" fmla="*/ 3128 h 3745"/>
              <a:gd name="T10" fmla="*/ 35 w 2201"/>
              <a:gd name="T11" fmla="*/ 2971 h 3745"/>
              <a:gd name="T12" fmla="*/ 82 w 2201"/>
              <a:gd name="T13" fmla="*/ 2882 h 3745"/>
              <a:gd name="T14" fmla="*/ 111 w 2201"/>
              <a:gd name="T15" fmla="*/ 2695 h 3745"/>
              <a:gd name="T16" fmla="*/ 142 w 2201"/>
              <a:gd name="T17" fmla="*/ 2495 h 3745"/>
              <a:gd name="T18" fmla="*/ 160 w 2201"/>
              <a:gd name="T19" fmla="*/ 2212 h 3745"/>
              <a:gd name="T20" fmla="*/ 132 w 2201"/>
              <a:gd name="T21" fmla="*/ 2059 h 3745"/>
              <a:gd name="T22" fmla="*/ 135 w 2201"/>
              <a:gd name="T23" fmla="*/ 1899 h 3745"/>
              <a:gd name="T24" fmla="*/ 146 w 2201"/>
              <a:gd name="T25" fmla="*/ 1674 h 3745"/>
              <a:gd name="T26" fmla="*/ 214 w 2201"/>
              <a:gd name="T27" fmla="*/ 1531 h 3745"/>
              <a:gd name="T28" fmla="*/ 667 w 2201"/>
              <a:gd name="T29" fmla="*/ 1327 h 3745"/>
              <a:gd name="T30" fmla="*/ 719 w 2201"/>
              <a:gd name="T31" fmla="*/ 1208 h 3745"/>
              <a:gd name="T32" fmla="*/ 702 w 2201"/>
              <a:gd name="T33" fmla="*/ 1105 h 3745"/>
              <a:gd name="T34" fmla="*/ 581 w 2201"/>
              <a:gd name="T35" fmla="*/ 899 h 3745"/>
              <a:gd name="T36" fmla="*/ 545 w 2201"/>
              <a:gd name="T37" fmla="*/ 809 h 3745"/>
              <a:gd name="T38" fmla="*/ 535 w 2201"/>
              <a:gd name="T39" fmla="*/ 630 h 3745"/>
              <a:gd name="T40" fmla="*/ 526 w 2201"/>
              <a:gd name="T41" fmla="*/ 554 h 3745"/>
              <a:gd name="T42" fmla="*/ 497 w 2201"/>
              <a:gd name="T43" fmla="*/ 395 h 3745"/>
              <a:gd name="T44" fmla="*/ 526 w 2201"/>
              <a:gd name="T45" fmla="*/ 195 h 3745"/>
              <a:gd name="T46" fmla="*/ 628 w 2201"/>
              <a:gd name="T47" fmla="*/ 102 h 3745"/>
              <a:gd name="T48" fmla="*/ 762 w 2201"/>
              <a:gd name="T49" fmla="*/ 15 h 3745"/>
              <a:gd name="T50" fmla="*/ 1002 w 2201"/>
              <a:gd name="T51" fmla="*/ 3 h 3745"/>
              <a:gd name="T52" fmla="*/ 1190 w 2201"/>
              <a:gd name="T53" fmla="*/ 85 h 3745"/>
              <a:gd name="T54" fmla="*/ 1342 w 2201"/>
              <a:gd name="T55" fmla="*/ 288 h 3745"/>
              <a:gd name="T56" fmla="*/ 1356 w 2201"/>
              <a:gd name="T57" fmla="*/ 491 h 3745"/>
              <a:gd name="T58" fmla="*/ 1336 w 2201"/>
              <a:gd name="T59" fmla="*/ 680 h 3745"/>
              <a:gd name="T60" fmla="*/ 1249 w 2201"/>
              <a:gd name="T61" fmla="*/ 875 h 3745"/>
              <a:gd name="T62" fmla="*/ 1228 w 2201"/>
              <a:gd name="T63" fmla="*/ 934 h 3745"/>
              <a:gd name="T64" fmla="*/ 1250 w 2201"/>
              <a:gd name="T65" fmla="*/ 1104 h 3745"/>
              <a:gd name="T66" fmla="*/ 1387 w 2201"/>
              <a:gd name="T67" fmla="*/ 1269 h 3745"/>
              <a:gd name="T68" fmla="*/ 1669 w 2201"/>
              <a:gd name="T69" fmla="*/ 1406 h 3745"/>
              <a:gd name="T70" fmla="*/ 1900 w 2201"/>
              <a:gd name="T71" fmla="*/ 1497 h 3745"/>
              <a:gd name="T72" fmla="*/ 1991 w 2201"/>
              <a:gd name="T73" fmla="*/ 1549 h 3745"/>
              <a:gd name="T74" fmla="*/ 2070 w 2201"/>
              <a:gd name="T75" fmla="*/ 1860 h 3745"/>
              <a:gd name="T76" fmla="*/ 2094 w 2201"/>
              <a:gd name="T77" fmla="*/ 2051 h 3745"/>
              <a:gd name="T78" fmla="*/ 2095 w 2201"/>
              <a:gd name="T79" fmla="*/ 2211 h 3745"/>
              <a:gd name="T80" fmla="*/ 2120 w 2201"/>
              <a:gd name="T81" fmla="*/ 2480 h 3745"/>
              <a:gd name="T82" fmla="*/ 2179 w 2201"/>
              <a:gd name="T83" fmla="*/ 2697 h 3745"/>
              <a:gd name="T84" fmla="*/ 2199 w 2201"/>
              <a:gd name="T85" fmla="*/ 3064 h 3745"/>
              <a:gd name="T86" fmla="*/ 2158 w 2201"/>
              <a:gd name="T87" fmla="*/ 3377 h 3745"/>
              <a:gd name="T88" fmla="*/ 2087 w 2201"/>
              <a:gd name="T89" fmla="*/ 3745 h 3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01" h="3745">
                <a:moveTo>
                  <a:pt x="1" y="3745"/>
                </a:moveTo>
                <a:cubicBezTo>
                  <a:pt x="4" y="3736"/>
                  <a:pt x="6" y="3727"/>
                  <a:pt x="10" y="3719"/>
                </a:cubicBezTo>
                <a:cubicBezTo>
                  <a:pt x="13" y="3711"/>
                  <a:pt x="17" y="3703"/>
                  <a:pt x="22" y="3696"/>
                </a:cubicBezTo>
                <a:cubicBezTo>
                  <a:pt x="26" y="3690"/>
                  <a:pt x="31" y="3684"/>
                  <a:pt x="36" y="3679"/>
                </a:cubicBezTo>
                <a:cubicBezTo>
                  <a:pt x="40" y="3676"/>
                  <a:pt x="43" y="3672"/>
                  <a:pt x="44" y="3667"/>
                </a:cubicBezTo>
                <a:cubicBezTo>
                  <a:pt x="48" y="3654"/>
                  <a:pt x="52" y="3640"/>
                  <a:pt x="57" y="3627"/>
                </a:cubicBezTo>
                <a:cubicBezTo>
                  <a:pt x="59" y="3620"/>
                  <a:pt x="60" y="3614"/>
                  <a:pt x="57" y="3607"/>
                </a:cubicBezTo>
                <a:cubicBezTo>
                  <a:pt x="42" y="3563"/>
                  <a:pt x="26" y="3518"/>
                  <a:pt x="11" y="3474"/>
                </a:cubicBezTo>
                <a:cubicBezTo>
                  <a:pt x="6" y="3459"/>
                  <a:pt x="3" y="3443"/>
                  <a:pt x="1" y="3428"/>
                </a:cubicBezTo>
                <a:cubicBezTo>
                  <a:pt x="0" y="3418"/>
                  <a:pt x="3" y="3408"/>
                  <a:pt x="4" y="3399"/>
                </a:cubicBezTo>
                <a:cubicBezTo>
                  <a:pt x="7" y="3374"/>
                  <a:pt x="16" y="3352"/>
                  <a:pt x="27" y="3330"/>
                </a:cubicBezTo>
                <a:cubicBezTo>
                  <a:pt x="37" y="3309"/>
                  <a:pt x="46" y="3287"/>
                  <a:pt x="56" y="3265"/>
                </a:cubicBezTo>
                <a:cubicBezTo>
                  <a:pt x="58" y="3260"/>
                  <a:pt x="59" y="3254"/>
                  <a:pt x="57" y="3248"/>
                </a:cubicBezTo>
                <a:cubicBezTo>
                  <a:pt x="46" y="3216"/>
                  <a:pt x="47" y="3183"/>
                  <a:pt x="45" y="3150"/>
                </a:cubicBezTo>
                <a:cubicBezTo>
                  <a:pt x="45" y="3143"/>
                  <a:pt x="45" y="3135"/>
                  <a:pt x="45" y="3128"/>
                </a:cubicBezTo>
                <a:cubicBezTo>
                  <a:pt x="47" y="3107"/>
                  <a:pt x="44" y="3087"/>
                  <a:pt x="35" y="3068"/>
                </a:cubicBezTo>
                <a:cubicBezTo>
                  <a:pt x="27" y="3052"/>
                  <a:pt x="24" y="3035"/>
                  <a:pt x="28" y="3017"/>
                </a:cubicBezTo>
                <a:cubicBezTo>
                  <a:pt x="32" y="3002"/>
                  <a:pt x="32" y="2986"/>
                  <a:pt x="35" y="2971"/>
                </a:cubicBezTo>
                <a:cubicBezTo>
                  <a:pt x="36" y="2965"/>
                  <a:pt x="38" y="2959"/>
                  <a:pt x="40" y="2954"/>
                </a:cubicBezTo>
                <a:cubicBezTo>
                  <a:pt x="47" y="2939"/>
                  <a:pt x="54" y="2923"/>
                  <a:pt x="62" y="2909"/>
                </a:cubicBezTo>
                <a:cubicBezTo>
                  <a:pt x="68" y="2899"/>
                  <a:pt x="75" y="2891"/>
                  <a:pt x="82" y="2882"/>
                </a:cubicBezTo>
                <a:cubicBezTo>
                  <a:pt x="113" y="2845"/>
                  <a:pt x="108" y="2859"/>
                  <a:pt x="110" y="2813"/>
                </a:cubicBezTo>
                <a:cubicBezTo>
                  <a:pt x="111" y="2793"/>
                  <a:pt x="111" y="2773"/>
                  <a:pt x="109" y="2753"/>
                </a:cubicBezTo>
                <a:cubicBezTo>
                  <a:pt x="106" y="2733"/>
                  <a:pt x="108" y="2714"/>
                  <a:pt x="111" y="2695"/>
                </a:cubicBezTo>
                <a:cubicBezTo>
                  <a:pt x="116" y="2651"/>
                  <a:pt x="126" y="2608"/>
                  <a:pt x="139" y="2565"/>
                </a:cubicBezTo>
                <a:cubicBezTo>
                  <a:pt x="140" y="2562"/>
                  <a:pt x="141" y="2559"/>
                  <a:pt x="141" y="2556"/>
                </a:cubicBezTo>
                <a:cubicBezTo>
                  <a:pt x="141" y="2535"/>
                  <a:pt x="143" y="2515"/>
                  <a:pt x="142" y="2495"/>
                </a:cubicBezTo>
                <a:cubicBezTo>
                  <a:pt x="142" y="2455"/>
                  <a:pt x="149" y="2416"/>
                  <a:pt x="153" y="2376"/>
                </a:cubicBezTo>
                <a:cubicBezTo>
                  <a:pt x="155" y="2357"/>
                  <a:pt x="157" y="2338"/>
                  <a:pt x="157" y="2319"/>
                </a:cubicBezTo>
                <a:cubicBezTo>
                  <a:pt x="159" y="2284"/>
                  <a:pt x="159" y="2248"/>
                  <a:pt x="160" y="2212"/>
                </a:cubicBezTo>
                <a:cubicBezTo>
                  <a:pt x="160" y="2203"/>
                  <a:pt x="158" y="2194"/>
                  <a:pt x="156" y="2186"/>
                </a:cubicBezTo>
                <a:cubicBezTo>
                  <a:pt x="152" y="2168"/>
                  <a:pt x="148" y="2150"/>
                  <a:pt x="142" y="2132"/>
                </a:cubicBezTo>
                <a:cubicBezTo>
                  <a:pt x="135" y="2108"/>
                  <a:pt x="133" y="2083"/>
                  <a:pt x="132" y="2059"/>
                </a:cubicBezTo>
                <a:cubicBezTo>
                  <a:pt x="132" y="2044"/>
                  <a:pt x="130" y="2030"/>
                  <a:pt x="130" y="2016"/>
                </a:cubicBezTo>
                <a:cubicBezTo>
                  <a:pt x="130" y="1995"/>
                  <a:pt x="132" y="1975"/>
                  <a:pt x="133" y="1954"/>
                </a:cubicBezTo>
                <a:cubicBezTo>
                  <a:pt x="134" y="1936"/>
                  <a:pt x="135" y="1917"/>
                  <a:pt x="135" y="1899"/>
                </a:cubicBezTo>
                <a:cubicBezTo>
                  <a:pt x="137" y="1856"/>
                  <a:pt x="137" y="1814"/>
                  <a:pt x="132" y="1772"/>
                </a:cubicBezTo>
                <a:cubicBezTo>
                  <a:pt x="130" y="1756"/>
                  <a:pt x="132" y="1740"/>
                  <a:pt x="136" y="1725"/>
                </a:cubicBezTo>
                <a:cubicBezTo>
                  <a:pt x="139" y="1708"/>
                  <a:pt x="143" y="1691"/>
                  <a:pt x="146" y="1674"/>
                </a:cubicBezTo>
                <a:cubicBezTo>
                  <a:pt x="152" y="1645"/>
                  <a:pt x="162" y="1617"/>
                  <a:pt x="174" y="1590"/>
                </a:cubicBezTo>
                <a:cubicBezTo>
                  <a:pt x="183" y="1570"/>
                  <a:pt x="198" y="1553"/>
                  <a:pt x="210" y="1535"/>
                </a:cubicBezTo>
                <a:cubicBezTo>
                  <a:pt x="211" y="1533"/>
                  <a:pt x="212" y="1532"/>
                  <a:pt x="214" y="1531"/>
                </a:cubicBezTo>
                <a:cubicBezTo>
                  <a:pt x="232" y="1520"/>
                  <a:pt x="248" y="1507"/>
                  <a:pt x="268" y="1501"/>
                </a:cubicBezTo>
                <a:cubicBezTo>
                  <a:pt x="402" y="1459"/>
                  <a:pt x="528" y="1400"/>
                  <a:pt x="655" y="1341"/>
                </a:cubicBezTo>
                <a:cubicBezTo>
                  <a:pt x="661" y="1338"/>
                  <a:pt x="665" y="1335"/>
                  <a:pt x="667" y="1327"/>
                </a:cubicBezTo>
                <a:cubicBezTo>
                  <a:pt x="668" y="1320"/>
                  <a:pt x="672" y="1312"/>
                  <a:pt x="673" y="1305"/>
                </a:cubicBezTo>
                <a:cubicBezTo>
                  <a:pt x="679" y="1277"/>
                  <a:pt x="692" y="1253"/>
                  <a:pt x="705" y="1229"/>
                </a:cubicBezTo>
                <a:cubicBezTo>
                  <a:pt x="708" y="1221"/>
                  <a:pt x="714" y="1215"/>
                  <a:pt x="719" y="1208"/>
                </a:cubicBezTo>
                <a:cubicBezTo>
                  <a:pt x="723" y="1203"/>
                  <a:pt x="725" y="1198"/>
                  <a:pt x="723" y="1192"/>
                </a:cubicBezTo>
                <a:cubicBezTo>
                  <a:pt x="719" y="1171"/>
                  <a:pt x="716" y="1150"/>
                  <a:pt x="713" y="1128"/>
                </a:cubicBezTo>
                <a:cubicBezTo>
                  <a:pt x="712" y="1119"/>
                  <a:pt x="708" y="1112"/>
                  <a:pt x="702" y="1105"/>
                </a:cubicBezTo>
                <a:cubicBezTo>
                  <a:pt x="679" y="1082"/>
                  <a:pt x="656" y="1057"/>
                  <a:pt x="633" y="1033"/>
                </a:cubicBezTo>
                <a:cubicBezTo>
                  <a:pt x="629" y="1029"/>
                  <a:pt x="625" y="1023"/>
                  <a:pt x="622" y="1018"/>
                </a:cubicBezTo>
                <a:cubicBezTo>
                  <a:pt x="601" y="981"/>
                  <a:pt x="591" y="940"/>
                  <a:pt x="581" y="899"/>
                </a:cubicBezTo>
                <a:cubicBezTo>
                  <a:pt x="578" y="889"/>
                  <a:pt x="579" y="878"/>
                  <a:pt x="578" y="868"/>
                </a:cubicBezTo>
                <a:cubicBezTo>
                  <a:pt x="577" y="862"/>
                  <a:pt x="576" y="858"/>
                  <a:pt x="569" y="855"/>
                </a:cubicBezTo>
                <a:cubicBezTo>
                  <a:pt x="550" y="847"/>
                  <a:pt x="540" y="829"/>
                  <a:pt x="545" y="809"/>
                </a:cubicBezTo>
                <a:cubicBezTo>
                  <a:pt x="553" y="776"/>
                  <a:pt x="552" y="743"/>
                  <a:pt x="551" y="710"/>
                </a:cubicBezTo>
                <a:cubicBezTo>
                  <a:pt x="551" y="700"/>
                  <a:pt x="547" y="689"/>
                  <a:pt x="545" y="679"/>
                </a:cubicBezTo>
                <a:cubicBezTo>
                  <a:pt x="541" y="663"/>
                  <a:pt x="538" y="646"/>
                  <a:pt x="535" y="630"/>
                </a:cubicBezTo>
                <a:cubicBezTo>
                  <a:pt x="534" y="621"/>
                  <a:pt x="536" y="612"/>
                  <a:pt x="537" y="603"/>
                </a:cubicBezTo>
                <a:cubicBezTo>
                  <a:pt x="538" y="596"/>
                  <a:pt x="537" y="589"/>
                  <a:pt x="533" y="582"/>
                </a:cubicBezTo>
                <a:cubicBezTo>
                  <a:pt x="528" y="573"/>
                  <a:pt x="525" y="564"/>
                  <a:pt x="526" y="554"/>
                </a:cubicBezTo>
                <a:cubicBezTo>
                  <a:pt x="526" y="552"/>
                  <a:pt x="527" y="550"/>
                  <a:pt x="526" y="549"/>
                </a:cubicBezTo>
                <a:cubicBezTo>
                  <a:pt x="515" y="521"/>
                  <a:pt x="519" y="491"/>
                  <a:pt x="512" y="463"/>
                </a:cubicBezTo>
                <a:cubicBezTo>
                  <a:pt x="507" y="441"/>
                  <a:pt x="503" y="418"/>
                  <a:pt x="497" y="395"/>
                </a:cubicBezTo>
                <a:cubicBezTo>
                  <a:pt x="488" y="363"/>
                  <a:pt x="490" y="329"/>
                  <a:pt x="499" y="298"/>
                </a:cubicBezTo>
                <a:cubicBezTo>
                  <a:pt x="508" y="270"/>
                  <a:pt x="512" y="242"/>
                  <a:pt x="518" y="215"/>
                </a:cubicBezTo>
                <a:cubicBezTo>
                  <a:pt x="519" y="208"/>
                  <a:pt x="523" y="201"/>
                  <a:pt x="526" y="195"/>
                </a:cubicBezTo>
                <a:cubicBezTo>
                  <a:pt x="527" y="192"/>
                  <a:pt x="530" y="190"/>
                  <a:pt x="531" y="188"/>
                </a:cubicBezTo>
                <a:cubicBezTo>
                  <a:pt x="550" y="159"/>
                  <a:pt x="578" y="139"/>
                  <a:pt x="607" y="122"/>
                </a:cubicBezTo>
                <a:cubicBezTo>
                  <a:pt x="616" y="117"/>
                  <a:pt x="622" y="110"/>
                  <a:pt x="628" y="102"/>
                </a:cubicBezTo>
                <a:cubicBezTo>
                  <a:pt x="641" y="85"/>
                  <a:pt x="656" y="69"/>
                  <a:pt x="675" y="59"/>
                </a:cubicBezTo>
                <a:cubicBezTo>
                  <a:pt x="697" y="49"/>
                  <a:pt x="718" y="37"/>
                  <a:pt x="739" y="25"/>
                </a:cubicBezTo>
                <a:cubicBezTo>
                  <a:pt x="747" y="21"/>
                  <a:pt x="755" y="18"/>
                  <a:pt x="762" y="15"/>
                </a:cubicBezTo>
                <a:cubicBezTo>
                  <a:pt x="799" y="0"/>
                  <a:pt x="837" y="1"/>
                  <a:pt x="875" y="5"/>
                </a:cubicBezTo>
                <a:cubicBezTo>
                  <a:pt x="911" y="10"/>
                  <a:pt x="948" y="11"/>
                  <a:pt x="984" y="3"/>
                </a:cubicBezTo>
                <a:cubicBezTo>
                  <a:pt x="990" y="2"/>
                  <a:pt x="996" y="2"/>
                  <a:pt x="1002" y="3"/>
                </a:cubicBezTo>
                <a:cubicBezTo>
                  <a:pt x="1049" y="18"/>
                  <a:pt x="1096" y="34"/>
                  <a:pt x="1144" y="49"/>
                </a:cubicBezTo>
                <a:cubicBezTo>
                  <a:pt x="1153" y="52"/>
                  <a:pt x="1160" y="56"/>
                  <a:pt x="1164" y="64"/>
                </a:cubicBezTo>
                <a:cubicBezTo>
                  <a:pt x="1170" y="75"/>
                  <a:pt x="1179" y="81"/>
                  <a:pt x="1190" y="85"/>
                </a:cubicBezTo>
                <a:cubicBezTo>
                  <a:pt x="1215" y="92"/>
                  <a:pt x="1230" y="111"/>
                  <a:pt x="1244" y="130"/>
                </a:cubicBezTo>
                <a:cubicBezTo>
                  <a:pt x="1266" y="161"/>
                  <a:pt x="1288" y="191"/>
                  <a:pt x="1308" y="223"/>
                </a:cubicBezTo>
                <a:cubicBezTo>
                  <a:pt x="1321" y="243"/>
                  <a:pt x="1331" y="266"/>
                  <a:pt x="1342" y="288"/>
                </a:cubicBezTo>
                <a:cubicBezTo>
                  <a:pt x="1343" y="291"/>
                  <a:pt x="1344" y="295"/>
                  <a:pt x="1346" y="298"/>
                </a:cubicBezTo>
                <a:cubicBezTo>
                  <a:pt x="1360" y="328"/>
                  <a:pt x="1362" y="360"/>
                  <a:pt x="1364" y="393"/>
                </a:cubicBezTo>
                <a:cubicBezTo>
                  <a:pt x="1367" y="426"/>
                  <a:pt x="1361" y="459"/>
                  <a:pt x="1356" y="491"/>
                </a:cubicBezTo>
                <a:cubicBezTo>
                  <a:pt x="1351" y="523"/>
                  <a:pt x="1348" y="554"/>
                  <a:pt x="1345" y="586"/>
                </a:cubicBezTo>
                <a:cubicBezTo>
                  <a:pt x="1343" y="606"/>
                  <a:pt x="1343" y="626"/>
                  <a:pt x="1341" y="647"/>
                </a:cubicBezTo>
                <a:cubicBezTo>
                  <a:pt x="1340" y="658"/>
                  <a:pt x="1338" y="669"/>
                  <a:pt x="1336" y="680"/>
                </a:cubicBezTo>
                <a:cubicBezTo>
                  <a:pt x="1328" y="710"/>
                  <a:pt x="1326" y="741"/>
                  <a:pt x="1322" y="772"/>
                </a:cubicBezTo>
                <a:cubicBezTo>
                  <a:pt x="1320" y="794"/>
                  <a:pt x="1317" y="815"/>
                  <a:pt x="1309" y="835"/>
                </a:cubicBezTo>
                <a:cubicBezTo>
                  <a:pt x="1299" y="858"/>
                  <a:pt x="1275" y="876"/>
                  <a:pt x="1249" y="875"/>
                </a:cubicBezTo>
                <a:cubicBezTo>
                  <a:pt x="1247" y="875"/>
                  <a:pt x="1246" y="875"/>
                  <a:pt x="1244" y="875"/>
                </a:cubicBezTo>
                <a:cubicBezTo>
                  <a:pt x="1241" y="883"/>
                  <a:pt x="1239" y="891"/>
                  <a:pt x="1236" y="898"/>
                </a:cubicBezTo>
                <a:cubicBezTo>
                  <a:pt x="1231" y="909"/>
                  <a:pt x="1229" y="922"/>
                  <a:pt x="1228" y="934"/>
                </a:cubicBezTo>
                <a:cubicBezTo>
                  <a:pt x="1225" y="973"/>
                  <a:pt x="1223" y="1012"/>
                  <a:pt x="1220" y="1051"/>
                </a:cubicBezTo>
                <a:cubicBezTo>
                  <a:pt x="1219" y="1059"/>
                  <a:pt x="1221" y="1065"/>
                  <a:pt x="1228" y="1070"/>
                </a:cubicBezTo>
                <a:cubicBezTo>
                  <a:pt x="1240" y="1079"/>
                  <a:pt x="1248" y="1090"/>
                  <a:pt x="1250" y="1104"/>
                </a:cubicBezTo>
                <a:cubicBezTo>
                  <a:pt x="1252" y="1119"/>
                  <a:pt x="1260" y="1131"/>
                  <a:pt x="1272" y="1140"/>
                </a:cubicBezTo>
                <a:cubicBezTo>
                  <a:pt x="1286" y="1150"/>
                  <a:pt x="1297" y="1163"/>
                  <a:pt x="1307" y="1178"/>
                </a:cubicBezTo>
                <a:cubicBezTo>
                  <a:pt x="1330" y="1212"/>
                  <a:pt x="1359" y="1240"/>
                  <a:pt x="1387" y="1269"/>
                </a:cubicBezTo>
                <a:cubicBezTo>
                  <a:pt x="1420" y="1302"/>
                  <a:pt x="1407" y="1296"/>
                  <a:pt x="1454" y="1311"/>
                </a:cubicBezTo>
                <a:cubicBezTo>
                  <a:pt x="1488" y="1322"/>
                  <a:pt x="1520" y="1338"/>
                  <a:pt x="1552" y="1354"/>
                </a:cubicBezTo>
                <a:cubicBezTo>
                  <a:pt x="1591" y="1372"/>
                  <a:pt x="1630" y="1390"/>
                  <a:pt x="1669" y="1406"/>
                </a:cubicBezTo>
                <a:cubicBezTo>
                  <a:pt x="1686" y="1414"/>
                  <a:pt x="1705" y="1417"/>
                  <a:pt x="1722" y="1424"/>
                </a:cubicBezTo>
                <a:cubicBezTo>
                  <a:pt x="1744" y="1431"/>
                  <a:pt x="1765" y="1439"/>
                  <a:pt x="1786" y="1448"/>
                </a:cubicBezTo>
                <a:cubicBezTo>
                  <a:pt x="1824" y="1464"/>
                  <a:pt x="1862" y="1480"/>
                  <a:pt x="1900" y="1497"/>
                </a:cubicBezTo>
                <a:cubicBezTo>
                  <a:pt x="1908" y="1500"/>
                  <a:pt x="1916" y="1504"/>
                  <a:pt x="1923" y="1509"/>
                </a:cubicBezTo>
                <a:cubicBezTo>
                  <a:pt x="1940" y="1521"/>
                  <a:pt x="1957" y="1531"/>
                  <a:pt x="1977" y="1539"/>
                </a:cubicBezTo>
                <a:cubicBezTo>
                  <a:pt x="1982" y="1541"/>
                  <a:pt x="1987" y="1545"/>
                  <a:pt x="1991" y="1549"/>
                </a:cubicBezTo>
                <a:cubicBezTo>
                  <a:pt x="2016" y="1573"/>
                  <a:pt x="2031" y="1603"/>
                  <a:pt x="2044" y="1635"/>
                </a:cubicBezTo>
                <a:cubicBezTo>
                  <a:pt x="2062" y="1682"/>
                  <a:pt x="2069" y="1730"/>
                  <a:pt x="2073" y="1779"/>
                </a:cubicBezTo>
                <a:cubicBezTo>
                  <a:pt x="2075" y="1806"/>
                  <a:pt x="2071" y="1833"/>
                  <a:pt x="2070" y="1860"/>
                </a:cubicBezTo>
                <a:cubicBezTo>
                  <a:pt x="2069" y="1875"/>
                  <a:pt x="2068" y="1891"/>
                  <a:pt x="2069" y="1906"/>
                </a:cubicBezTo>
                <a:cubicBezTo>
                  <a:pt x="2069" y="1923"/>
                  <a:pt x="2071" y="1939"/>
                  <a:pt x="2072" y="1956"/>
                </a:cubicBezTo>
                <a:cubicBezTo>
                  <a:pt x="2074" y="1989"/>
                  <a:pt x="2085" y="2020"/>
                  <a:pt x="2094" y="2051"/>
                </a:cubicBezTo>
                <a:cubicBezTo>
                  <a:pt x="2100" y="2070"/>
                  <a:pt x="2103" y="2090"/>
                  <a:pt x="2102" y="2110"/>
                </a:cubicBezTo>
                <a:cubicBezTo>
                  <a:pt x="2101" y="2138"/>
                  <a:pt x="2100" y="2167"/>
                  <a:pt x="2094" y="2195"/>
                </a:cubicBezTo>
                <a:cubicBezTo>
                  <a:pt x="2093" y="2200"/>
                  <a:pt x="2094" y="2206"/>
                  <a:pt x="2095" y="2211"/>
                </a:cubicBezTo>
                <a:cubicBezTo>
                  <a:pt x="2105" y="2249"/>
                  <a:pt x="2112" y="2287"/>
                  <a:pt x="2116" y="2326"/>
                </a:cubicBezTo>
                <a:cubicBezTo>
                  <a:pt x="2118" y="2338"/>
                  <a:pt x="2118" y="2349"/>
                  <a:pt x="2118" y="2361"/>
                </a:cubicBezTo>
                <a:cubicBezTo>
                  <a:pt x="2119" y="2401"/>
                  <a:pt x="2119" y="2440"/>
                  <a:pt x="2120" y="2480"/>
                </a:cubicBezTo>
                <a:cubicBezTo>
                  <a:pt x="2120" y="2487"/>
                  <a:pt x="2122" y="2493"/>
                  <a:pt x="2126" y="2499"/>
                </a:cubicBezTo>
                <a:cubicBezTo>
                  <a:pt x="2151" y="2537"/>
                  <a:pt x="2162" y="2580"/>
                  <a:pt x="2169" y="2625"/>
                </a:cubicBezTo>
                <a:cubicBezTo>
                  <a:pt x="2173" y="2649"/>
                  <a:pt x="2177" y="2673"/>
                  <a:pt x="2179" y="2697"/>
                </a:cubicBezTo>
                <a:cubicBezTo>
                  <a:pt x="2181" y="2719"/>
                  <a:pt x="2182" y="2741"/>
                  <a:pt x="2181" y="2764"/>
                </a:cubicBezTo>
                <a:cubicBezTo>
                  <a:pt x="2179" y="2812"/>
                  <a:pt x="2186" y="2860"/>
                  <a:pt x="2192" y="2908"/>
                </a:cubicBezTo>
                <a:cubicBezTo>
                  <a:pt x="2198" y="2960"/>
                  <a:pt x="2201" y="3012"/>
                  <a:pt x="2199" y="3064"/>
                </a:cubicBezTo>
                <a:cubicBezTo>
                  <a:pt x="2198" y="3091"/>
                  <a:pt x="2198" y="3117"/>
                  <a:pt x="2197" y="3144"/>
                </a:cubicBezTo>
                <a:cubicBezTo>
                  <a:pt x="2197" y="3156"/>
                  <a:pt x="2197" y="3169"/>
                  <a:pt x="2194" y="3181"/>
                </a:cubicBezTo>
                <a:cubicBezTo>
                  <a:pt x="2179" y="3246"/>
                  <a:pt x="2169" y="3312"/>
                  <a:pt x="2158" y="3377"/>
                </a:cubicBezTo>
                <a:cubicBezTo>
                  <a:pt x="2149" y="3429"/>
                  <a:pt x="2142" y="3482"/>
                  <a:pt x="2132" y="3534"/>
                </a:cubicBezTo>
                <a:cubicBezTo>
                  <a:pt x="2120" y="3601"/>
                  <a:pt x="2110" y="3669"/>
                  <a:pt x="2091" y="3735"/>
                </a:cubicBezTo>
                <a:cubicBezTo>
                  <a:pt x="2090" y="3738"/>
                  <a:pt x="2089" y="3741"/>
                  <a:pt x="2087" y="3745"/>
                </a:cubicBezTo>
                <a:cubicBezTo>
                  <a:pt x="1392" y="3745"/>
                  <a:pt x="697" y="3745"/>
                  <a:pt x="1" y="37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6" name="Freeform 5">
            <a:extLst>
              <a:ext uri="{FF2B5EF4-FFF2-40B4-BE49-F238E27FC236}">
                <a16:creationId xmlns:a16="http://schemas.microsoft.com/office/drawing/2014/main" id="{65743F8D-E761-419D-9C03-F154789E40C1}"/>
              </a:ext>
            </a:extLst>
          </p:cNvPr>
          <p:cNvSpPr>
            <a:spLocks/>
          </p:cNvSpPr>
          <p:nvPr/>
        </p:nvSpPr>
        <p:spPr bwMode="auto">
          <a:xfrm>
            <a:off x="80833" y="2679343"/>
            <a:ext cx="1265112" cy="2004823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6" name="Freeform 5">
            <a:extLst>
              <a:ext uri="{FF2B5EF4-FFF2-40B4-BE49-F238E27FC236}">
                <a16:creationId xmlns:a16="http://schemas.microsoft.com/office/drawing/2014/main" id="{F640512A-7CBF-4AB5-9CFC-6FC5061B3134}"/>
              </a:ext>
            </a:extLst>
          </p:cNvPr>
          <p:cNvSpPr>
            <a:spLocks/>
          </p:cNvSpPr>
          <p:nvPr/>
        </p:nvSpPr>
        <p:spPr bwMode="auto">
          <a:xfrm flipH="1">
            <a:off x="794574" y="3130295"/>
            <a:ext cx="1428119" cy="2034788"/>
          </a:xfrm>
          <a:custGeom>
            <a:avLst/>
            <a:gdLst>
              <a:gd name="T0" fmla="*/ 25 w 2210"/>
              <a:gd name="T1" fmla="*/ 3264 h 3264"/>
              <a:gd name="T2" fmla="*/ 13 w 2210"/>
              <a:gd name="T3" fmla="*/ 3138 h 3264"/>
              <a:gd name="T4" fmla="*/ 8 w 2210"/>
              <a:gd name="T5" fmla="*/ 2889 h 3264"/>
              <a:gd name="T6" fmla="*/ 1 w 2210"/>
              <a:gd name="T7" fmla="*/ 2788 h 3264"/>
              <a:gd name="T8" fmla="*/ 48 w 2210"/>
              <a:gd name="T9" fmla="*/ 2569 h 3264"/>
              <a:gd name="T10" fmla="*/ 63 w 2210"/>
              <a:gd name="T11" fmla="*/ 2400 h 3264"/>
              <a:gd name="T12" fmla="*/ 67 w 2210"/>
              <a:gd name="T13" fmla="*/ 2267 h 3264"/>
              <a:gd name="T14" fmla="*/ 54 w 2210"/>
              <a:gd name="T15" fmla="*/ 2125 h 3264"/>
              <a:gd name="T16" fmla="*/ 68 w 2210"/>
              <a:gd name="T17" fmla="*/ 1971 h 3264"/>
              <a:gd name="T18" fmla="*/ 109 w 2210"/>
              <a:gd name="T19" fmla="*/ 1806 h 3264"/>
              <a:gd name="T20" fmla="*/ 109 w 2210"/>
              <a:gd name="T21" fmla="*/ 1747 h 3264"/>
              <a:gd name="T22" fmla="*/ 133 w 2210"/>
              <a:gd name="T23" fmla="*/ 1505 h 3264"/>
              <a:gd name="T24" fmla="*/ 258 w 2210"/>
              <a:gd name="T25" fmla="*/ 1418 h 3264"/>
              <a:gd name="T26" fmla="*/ 405 w 2210"/>
              <a:gd name="T27" fmla="*/ 1368 h 3264"/>
              <a:gd name="T28" fmla="*/ 620 w 2210"/>
              <a:gd name="T29" fmla="*/ 1279 h 3264"/>
              <a:gd name="T30" fmla="*/ 777 w 2210"/>
              <a:gd name="T31" fmla="*/ 1223 h 3264"/>
              <a:gd name="T32" fmla="*/ 827 w 2210"/>
              <a:gd name="T33" fmla="*/ 1183 h 3264"/>
              <a:gd name="T34" fmla="*/ 887 w 2210"/>
              <a:gd name="T35" fmla="*/ 1095 h 3264"/>
              <a:gd name="T36" fmla="*/ 924 w 2210"/>
              <a:gd name="T37" fmla="*/ 1005 h 3264"/>
              <a:gd name="T38" fmla="*/ 923 w 2210"/>
              <a:gd name="T39" fmla="*/ 956 h 3264"/>
              <a:gd name="T40" fmla="*/ 877 w 2210"/>
              <a:gd name="T41" fmla="*/ 761 h 3264"/>
              <a:gd name="T42" fmla="*/ 871 w 2210"/>
              <a:gd name="T43" fmla="*/ 758 h 3264"/>
              <a:gd name="T44" fmla="*/ 778 w 2210"/>
              <a:gd name="T45" fmla="*/ 600 h 3264"/>
              <a:gd name="T46" fmla="*/ 797 w 2210"/>
              <a:gd name="T47" fmla="*/ 503 h 3264"/>
              <a:gd name="T48" fmla="*/ 804 w 2210"/>
              <a:gd name="T49" fmla="*/ 459 h 3264"/>
              <a:gd name="T50" fmla="*/ 771 w 2210"/>
              <a:gd name="T51" fmla="*/ 377 h 3264"/>
              <a:gd name="T52" fmla="*/ 804 w 2210"/>
              <a:gd name="T53" fmla="*/ 247 h 3264"/>
              <a:gd name="T54" fmla="*/ 934 w 2210"/>
              <a:gd name="T55" fmla="*/ 71 h 3264"/>
              <a:gd name="T56" fmla="*/ 1049 w 2210"/>
              <a:gd name="T57" fmla="*/ 21 h 3264"/>
              <a:gd name="T58" fmla="*/ 1127 w 2210"/>
              <a:gd name="T59" fmla="*/ 4 h 3264"/>
              <a:gd name="T60" fmla="*/ 1305 w 2210"/>
              <a:gd name="T61" fmla="*/ 31 h 3264"/>
              <a:gd name="T62" fmla="*/ 1408 w 2210"/>
              <a:gd name="T63" fmla="*/ 111 h 3264"/>
              <a:gd name="T64" fmla="*/ 1519 w 2210"/>
              <a:gd name="T65" fmla="*/ 231 h 3264"/>
              <a:gd name="T66" fmla="*/ 1543 w 2210"/>
              <a:gd name="T67" fmla="*/ 312 h 3264"/>
              <a:gd name="T68" fmla="*/ 1539 w 2210"/>
              <a:gd name="T69" fmla="*/ 468 h 3264"/>
              <a:gd name="T70" fmla="*/ 1569 w 2210"/>
              <a:gd name="T71" fmla="*/ 549 h 3264"/>
              <a:gd name="T72" fmla="*/ 1547 w 2210"/>
              <a:gd name="T73" fmla="*/ 694 h 3264"/>
              <a:gd name="T74" fmla="*/ 1514 w 2210"/>
              <a:gd name="T75" fmla="*/ 744 h 3264"/>
              <a:gd name="T76" fmla="*/ 1510 w 2210"/>
              <a:gd name="T77" fmla="*/ 844 h 3264"/>
              <a:gd name="T78" fmla="*/ 1430 w 2210"/>
              <a:gd name="T79" fmla="*/ 999 h 3264"/>
              <a:gd name="T80" fmla="*/ 1423 w 2210"/>
              <a:gd name="T81" fmla="*/ 1062 h 3264"/>
              <a:gd name="T82" fmla="*/ 1451 w 2210"/>
              <a:gd name="T83" fmla="*/ 1125 h 3264"/>
              <a:gd name="T84" fmla="*/ 1474 w 2210"/>
              <a:gd name="T85" fmla="*/ 1199 h 3264"/>
              <a:gd name="T86" fmla="*/ 1521 w 2210"/>
              <a:gd name="T87" fmla="*/ 1252 h 3264"/>
              <a:gd name="T88" fmla="*/ 1657 w 2210"/>
              <a:gd name="T89" fmla="*/ 1303 h 3264"/>
              <a:gd name="T90" fmla="*/ 1807 w 2210"/>
              <a:gd name="T91" fmla="*/ 1367 h 3264"/>
              <a:gd name="T92" fmla="*/ 2013 w 2210"/>
              <a:gd name="T93" fmla="*/ 1454 h 3264"/>
              <a:gd name="T94" fmla="*/ 2080 w 2210"/>
              <a:gd name="T95" fmla="*/ 1568 h 3264"/>
              <a:gd name="T96" fmla="*/ 2091 w 2210"/>
              <a:gd name="T97" fmla="*/ 1698 h 3264"/>
              <a:gd name="T98" fmla="*/ 2093 w 2210"/>
              <a:gd name="T99" fmla="*/ 1856 h 3264"/>
              <a:gd name="T100" fmla="*/ 2100 w 2210"/>
              <a:gd name="T101" fmla="*/ 1960 h 3264"/>
              <a:gd name="T102" fmla="*/ 2092 w 2210"/>
              <a:gd name="T103" fmla="*/ 2150 h 3264"/>
              <a:gd name="T104" fmla="*/ 2122 w 2210"/>
              <a:gd name="T105" fmla="*/ 2435 h 3264"/>
              <a:gd name="T106" fmla="*/ 2120 w 2210"/>
              <a:gd name="T107" fmla="*/ 2698 h 3264"/>
              <a:gd name="T108" fmla="*/ 2153 w 2210"/>
              <a:gd name="T109" fmla="*/ 2863 h 3264"/>
              <a:gd name="T110" fmla="*/ 2176 w 2210"/>
              <a:gd name="T111" fmla="*/ 2989 h 3264"/>
              <a:gd name="T112" fmla="*/ 2210 w 2210"/>
              <a:gd name="T113" fmla="*/ 3264 h 3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10" h="3264">
                <a:moveTo>
                  <a:pt x="2210" y="3264"/>
                </a:moveTo>
                <a:cubicBezTo>
                  <a:pt x="1482" y="3264"/>
                  <a:pt x="754" y="3264"/>
                  <a:pt x="25" y="3264"/>
                </a:cubicBezTo>
                <a:cubicBezTo>
                  <a:pt x="24" y="3249"/>
                  <a:pt x="22" y="3234"/>
                  <a:pt x="20" y="3220"/>
                </a:cubicBezTo>
                <a:cubicBezTo>
                  <a:pt x="17" y="3193"/>
                  <a:pt x="15" y="3166"/>
                  <a:pt x="13" y="3138"/>
                </a:cubicBezTo>
                <a:cubicBezTo>
                  <a:pt x="11" y="3114"/>
                  <a:pt x="8" y="3090"/>
                  <a:pt x="7" y="3065"/>
                </a:cubicBezTo>
                <a:cubicBezTo>
                  <a:pt x="7" y="3006"/>
                  <a:pt x="8" y="2948"/>
                  <a:pt x="8" y="2889"/>
                </a:cubicBezTo>
                <a:cubicBezTo>
                  <a:pt x="8" y="2875"/>
                  <a:pt x="8" y="2862"/>
                  <a:pt x="6" y="2848"/>
                </a:cubicBezTo>
                <a:cubicBezTo>
                  <a:pt x="2" y="2828"/>
                  <a:pt x="0" y="2809"/>
                  <a:pt x="1" y="2788"/>
                </a:cubicBezTo>
                <a:cubicBezTo>
                  <a:pt x="2" y="2774"/>
                  <a:pt x="0" y="2760"/>
                  <a:pt x="3" y="2746"/>
                </a:cubicBezTo>
                <a:cubicBezTo>
                  <a:pt x="14" y="2686"/>
                  <a:pt x="25" y="2626"/>
                  <a:pt x="48" y="2569"/>
                </a:cubicBezTo>
                <a:cubicBezTo>
                  <a:pt x="60" y="2540"/>
                  <a:pt x="65" y="2510"/>
                  <a:pt x="63" y="2479"/>
                </a:cubicBezTo>
                <a:cubicBezTo>
                  <a:pt x="62" y="2453"/>
                  <a:pt x="63" y="2426"/>
                  <a:pt x="63" y="2400"/>
                </a:cubicBezTo>
                <a:cubicBezTo>
                  <a:pt x="63" y="2365"/>
                  <a:pt x="57" y="2330"/>
                  <a:pt x="65" y="2295"/>
                </a:cubicBezTo>
                <a:cubicBezTo>
                  <a:pt x="67" y="2286"/>
                  <a:pt x="68" y="2276"/>
                  <a:pt x="67" y="2267"/>
                </a:cubicBezTo>
                <a:cubicBezTo>
                  <a:pt x="65" y="2247"/>
                  <a:pt x="61" y="2228"/>
                  <a:pt x="58" y="2208"/>
                </a:cubicBezTo>
                <a:cubicBezTo>
                  <a:pt x="53" y="2181"/>
                  <a:pt x="49" y="2153"/>
                  <a:pt x="54" y="2125"/>
                </a:cubicBezTo>
                <a:cubicBezTo>
                  <a:pt x="59" y="2095"/>
                  <a:pt x="59" y="2066"/>
                  <a:pt x="60" y="2036"/>
                </a:cubicBezTo>
                <a:cubicBezTo>
                  <a:pt x="60" y="2014"/>
                  <a:pt x="63" y="1992"/>
                  <a:pt x="68" y="1971"/>
                </a:cubicBezTo>
                <a:cubicBezTo>
                  <a:pt x="74" y="1945"/>
                  <a:pt x="83" y="1920"/>
                  <a:pt x="87" y="1893"/>
                </a:cubicBezTo>
                <a:cubicBezTo>
                  <a:pt x="92" y="1864"/>
                  <a:pt x="101" y="1835"/>
                  <a:pt x="109" y="1806"/>
                </a:cubicBezTo>
                <a:cubicBezTo>
                  <a:pt x="110" y="1800"/>
                  <a:pt x="111" y="1795"/>
                  <a:pt x="111" y="1790"/>
                </a:cubicBezTo>
                <a:cubicBezTo>
                  <a:pt x="111" y="1776"/>
                  <a:pt x="109" y="1761"/>
                  <a:pt x="109" y="1747"/>
                </a:cubicBezTo>
                <a:cubicBezTo>
                  <a:pt x="106" y="1692"/>
                  <a:pt x="105" y="1637"/>
                  <a:pt x="113" y="1583"/>
                </a:cubicBezTo>
                <a:cubicBezTo>
                  <a:pt x="116" y="1556"/>
                  <a:pt x="118" y="1529"/>
                  <a:pt x="133" y="1505"/>
                </a:cubicBezTo>
                <a:cubicBezTo>
                  <a:pt x="142" y="1488"/>
                  <a:pt x="154" y="1474"/>
                  <a:pt x="171" y="1465"/>
                </a:cubicBezTo>
                <a:cubicBezTo>
                  <a:pt x="200" y="1449"/>
                  <a:pt x="229" y="1434"/>
                  <a:pt x="258" y="1418"/>
                </a:cubicBezTo>
                <a:cubicBezTo>
                  <a:pt x="265" y="1415"/>
                  <a:pt x="272" y="1412"/>
                  <a:pt x="279" y="1410"/>
                </a:cubicBezTo>
                <a:cubicBezTo>
                  <a:pt x="321" y="1397"/>
                  <a:pt x="364" y="1386"/>
                  <a:pt x="405" y="1368"/>
                </a:cubicBezTo>
                <a:cubicBezTo>
                  <a:pt x="419" y="1362"/>
                  <a:pt x="433" y="1357"/>
                  <a:pt x="447" y="1352"/>
                </a:cubicBezTo>
                <a:cubicBezTo>
                  <a:pt x="505" y="1330"/>
                  <a:pt x="564" y="1309"/>
                  <a:pt x="620" y="1279"/>
                </a:cubicBezTo>
                <a:cubicBezTo>
                  <a:pt x="643" y="1266"/>
                  <a:pt x="670" y="1259"/>
                  <a:pt x="696" y="1252"/>
                </a:cubicBezTo>
                <a:cubicBezTo>
                  <a:pt x="724" y="1245"/>
                  <a:pt x="752" y="1239"/>
                  <a:pt x="777" y="1223"/>
                </a:cubicBezTo>
                <a:cubicBezTo>
                  <a:pt x="789" y="1215"/>
                  <a:pt x="801" y="1207"/>
                  <a:pt x="812" y="1198"/>
                </a:cubicBezTo>
                <a:cubicBezTo>
                  <a:pt x="818" y="1194"/>
                  <a:pt x="823" y="1189"/>
                  <a:pt x="827" y="1183"/>
                </a:cubicBezTo>
                <a:cubicBezTo>
                  <a:pt x="840" y="1163"/>
                  <a:pt x="852" y="1142"/>
                  <a:pt x="864" y="1121"/>
                </a:cubicBezTo>
                <a:cubicBezTo>
                  <a:pt x="871" y="1111"/>
                  <a:pt x="878" y="1102"/>
                  <a:pt x="887" y="1095"/>
                </a:cubicBezTo>
                <a:cubicBezTo>
                  <a:pt x="894" y="1089"/>
                  <a:pt x="897" y="1083"/>
                  <a:pt x="899" y="1075"/>
                </a:cubicBezTo>
                <a:cubicBezTo>
                  <a:pt x="905" y="1051"/>
                  <a:pt x="911" y="1026"/>
                  <a:pt x="924" y="1005"/>
                </a:cubicBezTo>
                <a:cubicBezTo>
                  <a:pt x="928" y="996"/>
                  <a:pt x="931" y="988"/>
                  <a:pt x="930" y="980"/>
                </a:cubicBezTo>
                <a:cubicBezTo>
                  <a:pt x="928" y="972"/>
                  <a:pt x="927" y="963"/>
                  <a:pt x="923" y="956"/>
                </a:cubicBezTo>
                <a:cubicBezTo>
                  <a:pt x="904" y="911"/>
                  <a:pt x="891" y="864"/>
                  <a:pt x="885" y="816"/>
                </a:cubicBezTo>
                <a:cubicBezTo>
                  <a:pt x="882" y="797"/>
                  <a:pt x="879" y="779"/>
                  <a:pt x="877" y="761"/>
                </a:cubicBezTo>
                <a:cubicBezTo>
                  <a:pt x="875" y="760"/>
                  <a:pt x="874" y="759"/>
                  <a:pt x="873" y="759"/>
                </a:cubicBezTo>
                <a:cubicBezTo>
                  <a:pt x="873" y="759"/>
                  <a:pt x="872" y="758"/>
                  <a:pt x="871" y="758"/>
                </a:cubicBezTo>
                <a:cubicBezTo>
                  <a:pt x="853" y="758"/>
                  <a:pt x="841" y="747"/>
                  <a:pt x="833" y="732"/>
                </a:cubicBezTo>
                <a:cubicBezTo>
                  <a:pt x="807" y="691"/>
                  <a:pt x="788" y="647"/>
                  <a:pt x="778" y="600"/>
                </a:cubicBezTo>
                <a:cubicBezTo>
                  <a:pt x="773" y="575"/>
                  <a:pt x="770" y="550"/>
                  <a:pt x="772" y="525"/>
                </a:cubicBezTo>
                <a:cubicBezTo>
                  <a:pt x="774" y="508"/>
                  <a:pt x="783" y="501"/>
                  <a:pt x="797" y="503"/>
                </a:cubicBezTo>
                <a:cubicBezTo>
                  <a:pt x="800" y="503"/>
                  <a:pt x="804" y="503"/>
                  <a:pt x="808" y="503"/>
                </a:cubicBezTo>
                <a:cubicBezTo>
                  <a:pt x="806" y="487"/>
                  <a:pt x="805" y="473"/>
                  <a:pt x="804" y="459"/>
                </a:cubicBezTo>
                <a:cubicBezTo>
                  <a:pt x="804" y="452"/>
                  <a:pt x="802" y="445"/>
                  <a:pt x="799" y="439"/>
                </a:cubicBezTo>
                <a:cubicBezTo>
                  <a:pt x="788" y="419"/>
                  <a:pt x="777" y="399"/>
                  <a:pt x="771" y="377"/>
                </a:cubicBezTo>
                <a:cubicBezTo>
                  <a:pt x="767" y="361"/>
                  <a:pt x="766" y="344"/>
                  <a:pt x="771" y="329"/>
                </a:cubicBezTo>
                <a:cubicBezTo>
                  <a:pt x="781" y="301"/>
                  <a:pt x="793" y="274"/>
                  <a:pt x="804" y="247"/>
                </a:cubicBezTo>
                <a:cubicBezTo>
                  <a:pt x="817" y="214"/>
                  <a:pt x="835" y="184"/>
                  <a:pt x="855" y="156"/>
                </a:cubicBezTo>
                <a:cubicBezTo>
                  <a:pt x="878" y="124"/>
                  <a:pt x="905" y="96"/>
                  <a:pt x="934" y="71"/>
                </a:cubicBezTo>
                <a:cubicBezTo>
                  <a:pt x="938" y="68"/>
                  <a:pt x="942" y="65"/>
                  <a:pt x="947" y="63"/>
                </a:cubicBezTo>
                <a:cubicBezTo>
                  <a:pt x="981" y="49"/>
                  <a:pt x="1015" y="35"/>
                  <a:pt x="1049" y="21"/>
                </a:cubicBezTo>
                <a:cubicBezTo>
                  <a:pt x="1053" y="19"/>
                  <a:pt x="1056" y="18"/>
                  <a:pt x="1060" y="17"/>
                </a:cubicBezTo>
                <a:cubicBezTo>
                  <a:pt x="1082" y="13"/>
                  <a:pt x="1105" y="8"/>
                  <a:pt x="1127" y="4"/>
                </a:cubicBezTo>
                <a:cubicBezTo>
                  <a:pt x="1153" y="0"/>
                  <a:pt x="1179" y="0"/>
                  <a:pt x="1205" y="4"/>
                </a:cubicBezTo>
                <a:cubicBezTo>
                  <a:pt x="1240" y="10"/>
                  <a:pt x="1273" y="18"/>
                  <a:pt x="1305" y="31"/>
                </a:cubicBezTo>
                <a:cubicBezTo>
                  <a:pt x="1311" y="34"/>
                  <a:pt x="1317" y="36"/>
                  <a:pt x="1323" y="40"/>
                </a:cubicBezTo>
                <a:cubicBezTo>
                  <a:pt x="1354" y="60"/>
                  <a:pt x="1382" y="85"/>
                  <a:pt x="1408" y="111"/>
                </a:cubicBezTo>
                <a:cubicBezTo>
                  <a:pt x="1427" y="130"/>
                  <a:pt x="1445" y="147"/>
                  <a:pt x="1467" y="161"/>
                </a:cubicBezTo>
                <a:cubicBezTo>
                  <a:pt x="1492" y="178"/>
                  <a:pt x="1511" y="201"/>
                  <a:pt x="1519" y="231"/>
                </a:cubicBezTo>
                <a:cubicBezTo>
                  <a:pt x="1525" y="251"/>
                  <a:pt x="1533" y="271"/>
                  <a:pt x="1540" y="291"/>
                </a:cubicBezTo>
                <a:cubicBezTo>
                  <a:pt x="1542" y="298"/>
                  <a:pt x="1543" y="305"/>
                  <a:pt x="1543" y="312"/>
                </a:cubicBezTo>
                <a:cubicBezTo>
                  <a:pt x="1542" y="361"/>
                  <a:pt x="1541" y="409"/>
                  <a:pt x="1539" y="457"/>
                </a:cubicBezTo>
                <a:cubicBezTo>
                  <a:pt x="1539" y="461"/>
                  <a:pt x="1539" y="464"/>
                  <a:pt x="1539" y="468"/>
                </a:cubicBezTo>
                <a:cubicBezTo>
                  <a:pt x="1562" y="472"/>
                  <a:pt x="1568" y="479"/>
                  <a:pt x="1569" y="501"/>
                </a:cubicBezTo>
                <a:cubicBezTo>
                  <a:pt x="1569" y="517"/>
                  <a:pt x="1570" y="533"/>
                  <a:pt x="1569" y="549"/>
                </a:cubicBezTo>
                <a:cubicBezTo>
                  <a:pt x="1569" y="567"/>
                  <a:pt x="1570" y="585"/>
                  <a:pt x="1568" y="603"/>
                </a:cubicBezTo>
                <a:cubicBezTo>
                  <a:pt x="1565" y="634"/>
                  <a:pt x="1557" y="664"/>
                  <a:pt x="1547" y="694"/>
                </a:cubicBezTo>
                <a:cubicBezTo>
                  <a:pt x="1542" y="710"/>
                  <a:pt x="1534" y="723"/>
                  <a:pt x="1520" y="732"/>
                </a:cubicBezTo>
                <a:cubicBezTo>
                  <a:pt x="1515" y="735"/>
                  <a:pt x="1514" y="739"/>
                  <a:pt x="1514" y="744"/>
                </a:cubicBezTo>
                <a:cubicBezTo>
                  <a:pt x="1514" y="758"/>
                  <a:pt x="1514" y="771"/>
                  <a:pt x="1513" y="785"/>
                </a:cubicBezTo>
                <a:cubicBezTo>
                  <a:pt x="1513" y="804"/>
                  <a:pt x="1513" y="824"/>
                  <a:pt x="1510" y="844"/>
                </a:cubicBezTo>
                <a:cubicBezTo>
                  <a:pt x="1502" y="885"/>
                  <a:pt x="1489" y="924"/>
                  <a:pt x="1463" y="958"/>
                </a:cubicBezTo>
                <a:cubicBezTo>
                  <a:pt x="1452" y="972"/>
                  <a:pt x="1441" y="986"/>
                  <a:pt x="1430" y="999"/>
                </a:cubicBezTo>
                <a:cubicBezTo>
                  <a:pt x="1427" y="1004"/>
                  <a:pt x="1425" y="1008"/>
                  <a:pt x="1425" y="1013"/>
                </a:cubicBezTo>
                <a:cubicBezTo>
                  <a:pt x="1424" y="1030"/>
                  <a:pt x="1423" y="1046"/>
                  <a:pt x="1423" y="1062"/>
                </a:cubicBezTo>
                <a:cubicBezTo>
                  <a:pt x="1423" y="1065"/>
                  <a:pt x="1424" y="1069"/>
                  <a:pt x="1426" y="1072"/>
                </a:cubicBezTo>
                <a:cubicBezTo>
                  <a:pt x="1439" y="1087"/>
                  <a:pt x="1446" y="1105"/>
                  <a:pt x="1451" y="1125"/>
                </a:cubicBezTo>
                <a:cubicBezTo>
                  <a:pt x="1456" y="1144"/>
                  <a:pt x="1461" y="1164"/>
                  <a:pt x="1466" y="1183"/>
                </a:cubicBezTo>
                <a:cubicBezTo>
                  <a:pt x="1468" y="1189"/>
                  <a:pt x="1470" y="1195"/>
                  <a:pt x="1474" y="1199"/>
                </a:cubicBezTo>
                <a:cubicBezTo>
                  <a:pt x="1485" y="1214"/>
                  <a:pt x="1497" y="1228"/>
                  <a:pt x="1508" y="1242"/>
                </a:cubicBezTo>
                <a:cubicBezTo>
                  <a:pt x="1512" y="1246"/>
                  <a:pt x="1516" y="1250"/>
                  <a:pt x="1521" y="1252"/>
                </a:cubicBezTo>
                <a:cubicBezTo>
                  <a:pt x="1562" y="1269"/>
                  <a:pt x="1602" y="1288"/>
                  <a:pt x="1645" y="1299"/>
                </a:cubicBezTo>
                <a:cubicBezTo>
                  <a:pt x="1649" y="1300"/>
                  <a:pt x="1653" y="1302"/>
                  <a:pt x="1657" y="1303"/>
                </a:cubicBezTo>
                <a:cubicBezTo>
                  <a:pt x="1688" y="1317"/>
                  <a:pt x="1719" y="1330"/>
                  <a:pt x="1751" y="1344"/>
                </a:cubicBezTo>
                <a:cubicBezTo>
                  <a:pt x="1770" y="1352"/>
                  <a:pt x="1788" y="1360"/>
                  <a:pt x="1807" y="1367"/>
                </a:cubicBezTo>
                <a:cubicBezTo>
                  <a:pt x="1841" y="1381"/>
                  <a:pt x="1875" y="1394"/>
                  <a:pt x="1908" y="1408"/>
                </a:cubicBezTo>
                <a:cubicBezTo>
                  <a:pt x="1944" y="1423"/>
                  <a:pt x="1978" y="1438"/>
                  <a:pt x="2013" y="1454"/>
                </a:cubicBezTo>
                <a:cubicBezTo>
                  <a:pt x="2035" y="1465"/>
                  <a:pt x="2051" y="1482"/>
                  <a:pt x="2061" y="1504"/>
                </a:cubicBezTo>
                <a:cubicBezTo>
                  <a:pt x="2070" y="1525"/>
                  <a:pt x="2078" y="1546"/>
                  <a:pt x="2080" y="1568"/>
                </a:cubicBezTo>
                <a:cubicBezTo>
                  <a:pt x="2081" y="1584"/>
                  <a:pt x="2084" y="1599"/>
                  <a:pt x="2086" y="1614"/>
                </a:cubicBezTo>
                <a:cubicBezTo>
                  <a:pt x="2088" y="1642"/>
                  <a:pt x="2091" y="1670"/>
                  <a:pt x="2091" y="1698"/>
                </a:cubicBezTo>
                <a:cubicBezTo>
                  <a:pt x="2091" y="1725"/>
                  <a:pt x="2089" y="1752"/>
                  <a:pt x="2086" y="1779"/>
                </a:cubicBezTo>
                <a:cubicBezTo>
                  <a:pt x="2083" y="1805"/>
                  <a:pt x="2088" y="1830"/>
                  <a:pt x="2093" y="1856"/>
                </a:cubicBezTo>
                <a:cubicBezTo>
                  <a:pt x="2098" y="1878"/>
                  <a:pt x="2103" y="1900"/>
                  <a:pt x="2102" y="1923"/>
                </a:cubicBezTo>
                <a:cubicBezTo>
                  <a:pt x="2101" y="1935"/>
                  <a:pt x="2101" y="1948"/>
                  <a:pt x="2100" y="1960"/>
                </a:cubicBezTo>
                <a:cubicBezTo>
                  <a:pt x="2099" y="1984"/>
                  <a:pt x="2097" y="2007"/>
                  <a:pt x="2096" y="2031"/>
                </a:cubicBezTo>
                <a:cubicBezTo>
                  <a:pt x="2094" y="2070"/>
                  <a:pt x="2086" y="2110"/>
                  <a:pt x="2092" y="2150"/>
                </a:cubicBezTo>
                <a:cubicBezTo>
                  <a:pt x="2098" y="2194"/>
                  <a:pt x="2102" y="2238"/>
                  <a:pt x="2106" y="2282"/>
                </a:cubicBezTo>
                <a:cubicBezTo>
                  <a:pt x="2111" y="2333"/>
                  <a:pt x="2120" y="2383"/>
                  <a:pt x="2122" y="2435"/>
                </a:cubicBezTo>
                <a:cubicBezTo>
                  <a:pt x="2125" y="2502"/>
                  <a:pt x="2124" y="2570"/>
                  <a:pt x="2120" y="2638"/>
                </a:cubicBezTo>
                <a:cubicBezTo>
                  <a:pt x="2119" y="2658"/>
                  <a:pt x="2117" y="2679"/>
                  <a:pt x="2120" y="2698"/>
                </a:cubicBezTo>
                <a:cubicBezTo>
                  <a:pt x="2125" y="2734"/>
                  <a:pt x="2134" y="2770"/>
                  <a:pt x="2141" y="2805"/>
                </a:cubicBezTo>
                <a:cubicBezTo>
                  <a:pt x="2145" y="2824"/>
                  <a:pt x="2150" y="2844"/>
                  <a:pt x="2153" y="2863"/>
                </a:cubicBezTo>
                <a:cubicBezTo>
                  <a:pt x="2156" y="2881"/>
                  <a:pt x="2157" y="2900"/>
                  <a:pt x="2161" y="2919"/>
                </a:cubicBezTo>
                <a:cubicBezTo>
                  <a:pt x="2165" y="2942"/>
                  <a:pt x="2172" y="2965"/>
                  <a:pt x="2176" y="2989"/>
                </a:cubicBezTo>
                <a:cubicBezTo>
                  <a:pt x="2184" y="3037"/>
                  <a:pt x="2190" y="3084"/>
                  <a:pt x="2197" y="3132"/>
                </a:cubicBezTo>
                <a:cubicBezTo>
                  <a:pt x="2203" y="3176"/>
                  <a:pt x="2210" y="3220"/>
                  <a:pt x="2210" y="3264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37148" tIns="18574" rIns="37148" bIns="18574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4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2D3B1C7-90BA-44A3-BB5C-CF77FD1F3D6C}"/>
              </a:ext>
            </a:extLst>
          </p:cNvPr>
          <p:cNvSpPr txBox="1"/>
          <p:nvPr/>
        </p:nvSpPr>
        <p:spPr>
          <a:xfrm>
            <a:off x="303993" y="4702247"/>
            <a:ext cx="1551927" cy="60016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Motivational Factors Deepening Loyalty - Differentiate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819AAF-4ED2-4DF9-B0C0-CE94888DC4E3}"/>
              </a:ext>
            </a:extLst>
          </p:cNvPr>
          <p:cNvSpPr txBox="1"/>
          <p:nvPr/>
        </p:nvSpPr>
        <p:spPr>
          <a:xfrm>
            <a:off x="1580201" y="5731486"/>
            <a:ext cx="9053518" cy="353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3A92C98-841C-4797-9214-B6E9A25A6309}"/>
              </a:ext>
            </a:extLst>
          </p:cNvPr>
          <p:cNvSpPr/>
          <p:nvPr/>
        </p:nvSpPr>
        <p:spPr>
          <a:xfrm>
            <a:off x="2324746" y="0"/>
            <a:ext cx="8204179" cy="6858000"/>
          </a:xfrm>
          <a:custGeom>
            <a:avLst/>
            <a:gdLst>
              <a:gd name="connsiteX0" fmla="*/ 0 w 6733313"/>
              <a:gd name="connsiteY0" fmla="*/ 3366657 h 6733313"/>
              <a:gd name="connsiteX1" fmla="*/ 3366657 w 6733313"/>
              <a:gd name="connsiteY1" fmla="*/ 0 h 6733313"/>
              <a:gd name="connsiteX2" fmla="*/ 6733314 w 6733313"/>
              <a:gd name="connsiteY2" fmla="*/ 3366657 h 6733313"/>
              <a:gd name="connsiteX3" fmla="*/ 3366657 w 6733313"/>
              <a:gd name="connsiteY3" fmla="*/ 6733314 h 6733313"/>
              <a:gd name="connsiteX4" fmla="*/ 0 w 6733313"/>
              <a:gd name="connsiteY4" fmla="*/ 3366657 h 673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3313" h="6733313">
                <a:moveTo>
                  <a:pt x="0" y="3366657"/>
                </a:moveTo>
                <a:cubicBezTo>
                  <a:pt x="0" y="1507304"/>
                  <a:pt x="1507304" y="0"/>
                  <a:pt x="3366657" y="0"/>
                </a:cubicBezTo>
                <a:cubicBezTo>
                  <a:pt x="5226010" y="0"/>
                  <a:pt x="6733314" y="1507304"/>
                  <a:pt x="6733314" y="3366657"/>
                </a:cubicBezTo>
                <a:cubicBezTo>
                  <a:pt x="6733314" y="5226010"/>
                  <a:pt x="5226010" y="6733314"/>
                  <a:pt x="3366657" y="6733314"/>
                </a:cubicBezTo>
                <a:cubicBezTo>
                  <a:pt x="1507304" y="6733314"/>
                  <a:pt x="0" y="5226010"/>
                  <a:pt x="0" y="3366657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2175280" tIns="91440" rIns="2175281" bIns="5794437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Social impact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45D4F6-7E73-45C5-BAFC-D529D89483D4}"/>
              </a:ext>
            </a:extLst>
          </p:cNvPr>
          <p:cNvSpPr/>
          <p:nvPr/>
        </p:nvSpPr>
        <p:spPr>
          <a:xfrm>
            <a:off x="2603715" y="371958"/>
            <a:ext cx="7633325" cy="6486041"/>
          </a:xfrm>
          <a:custGeom>
            <a:avLst/>
            <a:gdLst>
              <a:gd name="connsiteX0" fmla="*/ 0 w 6733313"/>
              <a:gd name="connsiteY0" fmla="*/ 3366657 h 6733313"/>
              <a:gd name="connsiteX1" fmla="*/ 3366657 w 6733313"/>
              <a:gd name="connsiteY1" fmla="*/ 0 h 6733313"/>
              <a:gd name="connsiteX2" fmla="*/ 6733314 w 6733313"/>
              <a:gd name="connsiteY2" fmla="*/ 3366657 h 6733313"/>
              <a:gd name="connsiteX3" fmla="*/ 3366657 w 6733313"/>
              <a:gd name="connsiteY3" fmla="*/ 6733314 h 6733313"/>
              <a:gd name="connsiteX4" fmla="*/ 0 w 6733313"/>
              <a:gd name="connsiteY4" fmla="*/ 3366657 h 673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3313" h="6733313">
                <a:moveTo>
                  <a:pt x="0" y="3366657"/>
                </a:moveTo>
                <a:cubicBezTo>
                  <a:pt x="0" y="1507304"/>
                  <a:pt x="1507304" y="0"/>
                  <a:pt x="3366657" y="0"/>
                </a:cubicBezTo>
                <a:cubicBezTo>
                  <a:pt x="5226010" y="0"/>
                  <a:pt x="6733314" y="1507304"/>
                  <a:pt x="6733314" y="3366657"/>
                </a:cubicBezTo>
                <a:cubicBezTo>
                  <a:pt x="6733314" y="5226010"/>
                  <a:pt x="5226010" y="6733314"/>
                  <a:pt x="3366657" y="6733314"/>
                </a:cubicBezTo>
                <a:cubicBezTo>
                  <a:pt x="1507304" y="6733314"/>
                  <a:pt x="0" y="5226010"/>
                  <a:pt x="0" y="3366657"/>
                </a:cubicBezTo>
                <a:close/>
              </a:path>
            </a:pathLst>
          </a:custGeom>
          <a:solidFill>
            <a:srgbClr val="00CCFF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2175280" tIns="91440" rIns="2175281" bIns="5794437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Social impact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9EB6C5B-168E-40F7-8660-6822432E022C}"/>
              </a:ext>
            </a:extLst>
          </p:cNvPr>
          <p:cNvSpPr/>
          <p:nvPr/>
        </p:nvSpPr>
        <p:spPr>
          <a:xfrm>
            <a:off x="3084164" y="1162374"/>
            <a:ext cx="6533850" cy="5570551"/>
          </a:xfrm>
          <a:custGeom>
            <a:avLst/>
            <a:gdLst>
              <a:gd name="connsiteX0" fmla="*/ 0 w 5723316"/>
              <a:gd name="connsiteY0" fmla="*/ 2861658 h 5723316"/>
              <a:gd name="connsiteX1" fmla="*/ 2861658 w 5723316"/>
              <a:gd name="connsiteY1" fmla="*/ 0 h 5723316"/>
              <a:gd name="connsiteX2" fmla="*/ 5723316 w 5723316"/>
              <a:gd name="connsiteY2" fmla="*/ 2861658 h 5723316"/>
              <a:gd name="connsiteX3" fmla="*/ 2861658 w 5723316"/>
              <a:gd name="connsiteY3" fmla="*/ 5723316 h 5723316"/>
              <a:gd name="connsiteX4" fmla="*/ 0 w 5723316"/>
              <a:gd name="connsiteY4" fmla="*/ 2861658 h 572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3316" h="5723316">
                <a:moveTo>
                  <a:pt x="0" y="2861658"/>
                </a:moveTo>
                <a:cubicBezTo>
                  <a:pt x="0" y="1281208"/>
                  <a:pt x="1281208" y="0"/>
                  <a:pt x="2861658" y="0"/>
                </a:cubicBezTo>
                <a:cubicBezTo>
                  <a:pt x="4442108" y="0"/>
                  <a:pt x="5723316" y="1281208"/>
                  <a:pt x="5723316" y="2861658"/>
                </a:cubicBezTo>
                <a:cubicBezTo>
                  <a:pt x="5723316" y="4442108"/>
                  <a:pt x="4442108" y="5723316"/>
                  <a:pt x="2861658" y="5723316"/>
                </a:cubicBezTo>
                <a:cubicBezTo>
                  <a:pt x="1281208" y="5723316"/>
                  <a:pt x="0" y="4442108"/>
                  <a:pt x="0" y="2861658"/>
                </a:cubicBezTo>
                <a:close/>
              </a:path>
            </a:pathLst>
          </a:custGeom>
          <a:solidFill>
            <a:srgbClr val="00CC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986775"/>
              <a:satOff val="7962"/>
              <a:lumOff val="1726"/>
              <a:alphaOff val="0"/>
            </a:schemeClr>
          </a:fillRef>
          <a:effectRef idx="0">
            <a:schemeClr val="accent5">
              <a:hueOff val="-1986775"/>
              <a:satOff val="7962"/>
              <a:lumOff val="172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8688" tIns="182880" rIns="1698688" bIns="4807164" numCol="1" spcCol="1270" anchor="t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Individual and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company promotional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value  (aspirational)</a:t>
            </a:r>
            <a:endParaRPr lang="en-US" sz="1300" b="1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D46D46-2D1E-456B-A468-D2AE4E5E6C50}"/>
              </a:ext>
            </a:extLst>
          </p:cNvPr>
          <p:cNvSpPr/>
          <p:nvPr/>
        </p:nvSpPr>
        <p:spPr>
          <a:xfrm>
            <a:off x="3633966" y="2134849"/>
            <a:ext cx="5365024" cy="4691065"/>
          </a:xfrm>
          <a:custGeom>
            <a:avLst/>
            <a:gdLst>
              <a:gd name="connsiteX0" fmla="*/ 0 w 4713319"/>
              <a:gd name="connsiteY0" fmla="*/ 2356660 h 4713319"/>
              <a:gd name="connsiteX1" fmla="*/ 2356660 w 4713319"/>
              <a:gd name="connsiteY1" fmla="*/ 0 h 4713319"/>
              <a:gd name="connsiteX2" fmla="*/ 4713320 w 4713319"/>
              <a:gd name="connsiteY2" fmla="*/ 2356660 h 4713319"/>
              <a:gd name="connsiteX3" fmla="*/ 2356660 w 4713319"/>
              <a:gd name="connsiteY3" fmla="*/ 4713320 h 4713319"/>
              <a:gd name="connsiteX4" fmla="*/ 0 w 4713319"/>
              <a:gd name="connsiteY4" fmla="*/ 2356660 h 471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3319" h="4713319">
                <a:moveTo>
                  <a:pt x="0" y="2356660"/>
                </a:moveTo>
                <a:cubicBezTo>
                  <a:pt x="0" y="1055113"/>
                  <a:pt x="1055113" y="0"/>
                  <a:pt x="2356660" y="0"/>
                </a:cubicBezTo>
                <a:cubicBezTo>
                  <a:pt x="3658207" y="0"/>
                  <a:pt x="4713320" y="1055113"/>
                  <a:pt x="4713320" y="2356660"/>
                </a:cubicBezTo>
                <a:cubicBezTo>
                  <a:pt x="4713320" y="3658207"/>
                  <a:pt x="3658207" y="4713320"/>
                  <a:pt x="2356660" y="4713320"/>
                </a:cubicBezTo>
                <a:cubicBezTo>
                  <a:pt x="1055113" y="4713320"/>
                  <a:pt x="0" y="3658207"/>
                  <a:pt x="0" y="235666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973551"/>
              <a:satOff val="15924"/>
              <a:lumOff val="3451"/>
              <a:alphaOff val="0"/>
            </a:schemeClr>
          </a:fillRef>
          <a:effectRef idx="0">
            <a:schemeClr val="accent5">
              <a:hueOff val="-3973551"/>
              <a:satOff val="15924"/>
              <a:lumOff val="3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8208" tIns="0" rIns="1208209" bIns="380878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Ease of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doing Business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(futuristic)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4FF71AA-7B70-4D9B-A02E-FC6AF1DAB171}"/>
              </a:ext>
            </a:extLst>
          </p:cNvPr>
          <p:cNvSpPr/>
          <p:nvPr/>
        </p:nvSpPr>
        <p:spPr>
          <a:xfrm>
            <a:off x="4164588" y="3140076"/>
            <a:ext cx="4215376" cy="3685837"/>
          </a:xfrm>
          <a:custGeom>
            <a:avLst/>
            <a:gdLst>
              <a:gd name="connsiteX0" fmla="*/ 0 w 3703322"/>
              <a:gd name="connsiteY0" fmla="*/ 1851661 h 3703322"/>
              <a:gd name="connsiteX1" fmla="*/ 1851661 w 3703322"/>
              <a:gd name="connsiteY1" fmla="*/ 0 h 3703322"/>
              <a:gd name="connsiteX2" fmla="*/ 3703322 w 3703322"/>
              <a:gd name="connsiteY2" fmla="*/ 1851661 h 3703322"/>
              <a:gd name="connsiteX3" fmla="*/ 1851661 w 3703322"/>
              <a:gd name="connsiteY3" fmla="*/ 3703322 h 3703322"/>
              <a:gd name="connsiteX4" fmla="*/ 0 w 3703322"/>
              <a:gd name="connsiteY4" fmla="*/ 1851661 h 3703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3322" h="3703322">
                <a:moveTo>
                  <a:pt x="0" y="1851661"/>
                </a:moveTo>
                <a:cubicBezTo>
                  <a:pt x="0" y="829017"/>
                  <a:pt x="829017" y="0"/>
                  <a:pt x="1851661" y="0"/>
                </a:cubicBezTo>
                <a:cubicBezTo>
                  <a:pt x="2874305" y="0"/>
                  <a:pt x="3703322" y="829017"/>
                  <a:pt x="3703322" y="1851661"/>
                </a:cubicBezTo>
                <a:cubicBezTo>
                  <a:pt x="3703322" y="2874305"/>
                  <a:pt x="2874305" y="3703322"/>
                  <a:pt x="1851661" y="3703322"/>
                </a:cubicBezTo>
                <a:cubicBezTo>
                  <a:pt x="829017" y="3703322"/>
                  <a:pt x="0" y="2874305"/>
                  <a:pt x="0" y="185166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60326"/>
              <a:satOff val="23887"/>
              <a:lumOff val="5177"/>
              <a:alphaOff val="0"/>
            </a:schemeClr>
          </a:fillRef>
          <a:effectRef idx="0">
            <a:schemeClr val="accent5">
              <a:hueOff val="-5960326"/>
              <a:satOff val="23887"/>
              <a:lumOff val="5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2885" tIns="182880" rIns="922884" bIns="277454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Functional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Value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(core)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7387548-7E78-4A1A-9941-CD5A2BC0AAFC}"/>
              </a:ext>
            </a:extLst>
          </p:cNvPr>
          <p:cNvSpPr/>
          <p:nvPr/>
        </p:nvSpPr>
        <p:spPr>
          <a:xfrm>
            <a:off x="4695212" y="4145305"/>
            <a:ext cx="3065728" cy="2680609"/>
          </a:xfrm>
          <a:custGeom>
            <a:avLst/>
            <a:gdLst>
              <a:gd name="connsiteX0" fmla="*/ 0 w 2693325"/>
              <a:gd name="connsiteY0" fmla="*/ 1346663 h 2693325"/>
              <a:gd name="connsiteX1" fmla="*/ 1346663 w 2693325"/>
              <a:gd name="connsiteY1" fmla="*/ 0 h 2693325"/>
              <a:gd name="connsiteX2" fmla="*/ 2693326 w 2693325"/>
              <a:gd name="connsiteY2" fmla="*/ 1346663 h 2693325"/>
              <a:gd name="connsiteX3" fmla="*/ 1346663 w 2693325"/>
              <a:gd name="connsiteY3" fmla="*/ 2693326 h 2693325"/>
              <a:gd name="connsiteX4" fmla="*/ 0 w 2693325"/>
              <a:gd name="connsiteY4" fmla="*/ 1346663 h 269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3325" h="2693325">
                <a:moveTo>
                  <a:pt x="0" y="1346663"/>
                </a:moveTo>
                <a:cubicBezTo>
                  <a:pt x="0" y="602922"/>
                  <a:pt x="602922" y="0"/>
                  <a:pt x="1346663" y="0"/>
                </a:cubicBezTo>
                <a:cubicBezTo>
                  <a:pt x="2090404" y="0"/>
                  <a:pt x="2693326" y="602922"/>
                  <a:pt x="2693326" y="1346663"/>
                </a:cubicBezTo>
                <a:cubicBezTo>
                  <a:pt x="2693326" y="2090404"/>
                  <a:pt x="2090404" y="2693326"/>
                  <a:pt x="1346663" y="2693326"/>
                </a:cubicBezTo>
                <a:cubicBezTo>
                  <a:pt x="602922" y="2693326"/>
                  <a:pt x="0" y="2090404"/>
                  <a:pt x="0" y="134666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947101"/>
              <a:satOff val="31849"/>
              <a:lumOff val="6902"/>
              <a:alphaOff val="0"/>
            </a:schemeClr>
          </a:fillRef>
          <a:effectRef idx="0">
            <a:schemeClr val="accent5">
              <a:hueOff val="-7947101"/>
              <a:satOff val="31849"/>
              <a:lumOff val="690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2452" tIns="182880" rIns="542452" bIns="1754448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Table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Stakes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</a:rPr>
              <a:t>(non neg)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6E3917-BE93-4253-9674-CC5E4F3E3DA6}"/>
              </a:ext>
            </a:extLst>
          </p:cNvPr>
          <p:cNvSpPr txBox="1"/>
          <p:nvPr/>
        </p:nvSpPr>
        <p:spPr>
          <a:xfrm>
            <a:off x="4549286" y="5291747"/>
            <a:ext cx="1299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Meet </a:t>
            </a:r>
          </a:p>
          <a:p>
            <a:pPr algn="ctr"/>
            <a:r>
              <a:rPr lang="en-US" sz="1000" dirty="0"/>
              <a:t>specifications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A7128CF-1FAA-470F-9D0B-EBBE9F48A56D}"/>
              </a:ext>
            </a:extLst>
          </p:cNvPr>
          <p:cNvSpPr txBox="1"/>
          <p:nvPr/>
        </p:nvSpPr>
        <p:spPr>
          <a:xfrm>
            <a:off x="4883653" y="4867943"/>
            <a:ext cx="1066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Communication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D15467C-C5DE-49C9-BB97-7840186A68EA}"/>
              </a:ext>
            </a:extLst>
          </p:cNvPr>
          <p:cNvSpPr txBox="1"/>
          <p:nvPr/>
        </p:nvSpPr>
        <p:spPr>
          <a:xfrm>
            <a:off x="6541238" y="4501766"/>
            <a:ext cx="106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Price </a:t>
            </a:r>
          </a:p>
          <a:p>
            <a:pPr algn="ctr"/>
            <a:r>
              <a:rPr lang="en-US" sz="1000" dirty="0"/>
              <a:t>fairness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E2031CC-5EB0-413C-AD68-4295F48380FC}"/>
              </a:ext>
            </a:extLst>
          </p:cNvPr>
          <p:cNvSpPr txBox="1"/>
          <p:nvPr/>
        </p:nvSpPr>
        <p:spPr>
          <a:xfrm>
            <a:off x="6703718" y="5082939"/>
            <a:ext cx="1144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Compliance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7FCA8B5-EAF2-4FBB-B8D8-6AF1DEACC35A}"/>
              </a:ext>
            </a:extLst>
          </p:cNvPr>
          <p:cNvSpPr txBox="1"/>
          <p:nvPr/>
        </p:nvSpPr>
        <p:spPr>
          <a:xfrm>
            <a:off x="6913071" y="5477378"/>
            <a:ext cx="960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Ethical </a:t>
            </a:r>
          </a:p>
          <a:p>
            <a:pPr algn="ctr"/>
            <a:r>
              <a:rPr lang="en-US" sz="1000" dirty="0"/>
              <a:t>standards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06791CF-6422-4407-BE91-9C9530D0E00C}"/>
              </a:ext>
            </a:extLst>
          </p:cNvPr>
          <p:cNvSpPr txBox="1"/>
          <p:nvPr/>
        </p:nvSpPr>
        <p:spPr>
          <a:xfrm>
            <a:off x="3526329" y="4292238"/>
            <a:ext cx="7885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physical  </a:t>
            </a:r>
          </a:p>
          <a:p>
            <a:pPr algn="ctr"/>
            <a:r>
              <a:rPr lang="en-US" sz="1000" dirty="0"/>
              <a:t>effort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634403-B1F4-41EE-B5E5-889F88B99CA2}"/>
              </a:ext>
            </a:extLst>
          </p:cNvPr>
          <p:cNvSpPr txBox="1"/>
          <p:nvPr/>
        </p:nvSpPr>
        <p:spPr>
          <a:xfrm>
            <a:off x="4239857" y="4372472"/>
            <a:ext cx="935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Transparent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53391FE-19E2-44A8-BE14-3CD2F7C795AA}"/>
              </a:ext>
            </a:extLst>
          </p:cNvPr>
          <p:cNvSpPr txBox="1"/>
          <p:nvPr/>
        </p:nvSpPr>
        <p:spPr>
          <a:xfrm>
            <a:off x="3990066" y="4802710"/>
            <a:ext cx="935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Improve</a:t>
            </a:r>
          </a:p>
          <a:p>
            <a:pPr algn="ctr"/>
            <a:r>
              <a:rPr lang="en-US" sz="1000" dirty="0"/>
              <a:t> top line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ED8355-BB6A-4DE0-A4BC-F091C19F4BA2}"/>
              </a:ext>
            </a:extLst>
          </p:cNvPr>
          <p:cNvSpPr txBox="1"/>
          <p:nvPr/>
        </p:nvSpPr>
        <p:spPr>
          <a:xfrm>
            <a:off x="4665821" y="3778210"/>
            <a:ext cx="935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</a:t>
            </a:r>
          </a:p>
          <a:p>
            <a:pPr algn="ctr"/>
            <a:r>
              <a:rPr lang="en-US" sz="1000" dirty="0"/>
              <a:t> costs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C5CB6F-6C7C-4341-B9AE-EE1E1AA7F2D8}"/>
              </a:ext>
            </a:extLst>
          </p:cNvPr>
          <p:cNvSpPr txBox="1"/>
          <p:nvPr/>
        </p:nvSpPr>
        <p:spPr>
          <a:xfrm>
            <a:off x="6803761" y="3725265"/>
            <a:ext cx="935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Quality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A053DCA-C312-4052-A066-8D065D191F4D}"/>
              </a:ext>
            </a:extLst>
          </p:cNvPr>
          <p:cNvSpPr txBox="1"/>
          <p:nvPr/>
        </p:nvSpPr>
        <p:spPr>
          <a:xfrm>
            <a:off x="7538965" y="4685896"/>
            <a:ext cx="935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</a:t>
            </a:r>
          </a:p>
          <a:p>
            <a:pPr algn="ctr"/>
            <a:r>
              <a:rPr lang="en-US" sz="1000" dirty="0"/>
              <a:t>Risk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0EB78A0-AC20-46E9-B0DC-C2B040830AAC}"/>
              </a:ext>
            </a:extLst>
          </p:cNvPr>
          <p:cNvSpPr txBox="1"/>
          <p:nvPr/>
        </p:nvSpPr>
        <p:spPr>
          <a:xfrm>
            <a:off x="7316537" y="4039383"/>
            <a:ext cx="935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Up to date functionality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B0E5E78-697C-4DDE-A1FA-1DC5B7D7D6F5}"/>
              </a:ext>
            </a:extLst>
          </p:cNvPr>
          <p:cNvSpPr txBox="1"/>
          <p:nvPr/>
        </p:nvSpPr>
        <p:spPr>
          <a:xfrm>
            <a:off x="3692146" y="3682662"/>
            <a:ext cx="78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cognitive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01D701C-43F9-4E94-9270-485BA20ADEBF}"/>
              </a:ext>
            </a:extLst>
          </p:cNvPr>
          <p:cNvSpPr txBox="1"/>
          <p:nvPr/>
        </p:nvSpPr>
        <p:spPr>
          <a:xfrm>
            <a:off x="4069814" y="3184498"/>
            <a:ext cx="78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time effort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BDCF14-9401-4BBB-B5E5-27B3C6D7C062}"/>
              </a:ext>
            </a:extLst>
          </p:cNvPr>
          <p:cNvSpPr txBox="1"/>
          <p:nvPr/>
        </p:nvSpPr>
        <p:spPr>
          <a:xfrm>
            <a:off x="4609237" y="2742696"/>
            <a:ext cx="78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Reduce anxiety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E0DE728-9E91-4BD1-9969-BA00F3CD587A}"/>
              </a:ext>
            </a:extLst>
          </p:cNvPr>
          <p:cNvSpPr txBox="1"/>
          <p:nvPr/>
        </p:nvSpPr>
        <p:spPr>
          <a:xfrm>
            <a:off x="8247202" y="4174759"/>
            <a:ext cx="78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Stability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ABF6BA0-691D-436B-8004-99748370D746}"/>
              </a:ext>
            </a:extLst>
          </p:cNvPr>
          <p:cNvSpPr txBox="1"/>
          <p:nvPr/>
        </p:nvSpPr>
        <p:spPr>
          <a:xfrm>
            <a:off x="8077379" y="3754882"/>
            <a:ext cx="78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Accessible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AEBBFA6-E276-4A5B-9D51-5DD4CBE1ECBB}"/>
              </a:ext>
            </a:extLst>
          </p:cNvPr>
          <p:cNvSpPr txBox="1"/>
          <p:nvPr/>
        </p:nvSpPr>
        <p:spPr>
          <a:xfrm>
            <a:off x="6830608" y="2742823"/>
            <a:ext cx="1084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Responsive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49A4A86-D294-4404-AC02-677FE867B33A}"/>
              </a:ext>
            </a:extLst>
          </p:cNvPr>
          <p:cNvSpPr txBox="1"/>
          <p:nvPr/>
        </p:nvSpPr>
        <p:spPr>
          <a:xfrm>
            <a:off x="7292932" y="3034993"/>
            <a:ext cx="1084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Expertise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8BC33E7-A6ED-4B19-B5D9-141CF511844F}"/>
              </a:ext>
            </a:extLst>
          </p:cNvPr>
          <p:cNvSpPr txBox="1"/>
          <p:nvPr/>
        </p:nvSpPr>
        <p:spPr>
          <a:xfrm>
            <a:off x="7636909" y="3428785"/>
            <a:ext cx="1084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Service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0A557C8-DB09-4AF9-8EF0-0BE6F2EBDE37}"/>
              </a:ext>
            </a:extLst>
          </p:cNvPr>
          <p:cNvSpPr txBox="1"/>
          <p:nvPr/>
        </p:nvSpPr>
        <p:spPr>
          <a:xfrm>
            <a:off x="8867897" y="3586327"/>
            <a:ext cx="78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Consultive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6F87494-7E27-4278-AB73-64D87022D767}"/>
              </a:ext>
            </a:extLst>
          </p:cNvPr>
          <p:cNvSpPr txBox="1"/>
          <p:nvPr/>
        </p:nvSpPr>
        <p:spPr>
          <a:xfrm>
            <a:off x="3011967" y="3390163"/>
            <a:ext cx="78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New insights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F225D26-7AC7-4011-86EA-DC26152BCF13}"/>
              </a:ext>
            </a:extLst>
          </p:cNvPr>
          <p:cNvSpPr txBox="1"/>
          <p:nvPr/>
        </p:nvSpPr>
        <p:spPr>
          <a:xfrm>
            <a:off x="3333000" y="2844958"/>
            <a:ext cx="78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Grow my business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AB233BC-5BDB-4E99-9467-A4371D9968CF}"/>
              </a:ext>
            </a:extLst>
          </p:cNvPr>
          <p:cNvSpPr txBox="1"/>
          <p:nvPr/>
        </p:nvSpPr>
        <p:spPr>
          <a:xfrm>
            <a:off x="3657895" y="2344548"/>
            <a:ext cx="836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Make me marketable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4C38B33-1378-4AAC-AFBA-FA2E7EE0A182}"/>
              </a:ext>
            </a:extLst>
          </p:cNvPr>
          <p:cNvSpPr txBox="1"/>
          <p:nvPr/>
        </p:nvSpPr>
        <p:spPr>
          <a:xfrm>
            <a:off x="4473135" y="1626877"/>
            <a:ext cx="836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Make my business more marketable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49DA5FD-AFAC-4001-85C6-0EC033454D27}"/>
              </a:ext>
            </a:extLst>
          </p:cNvPr>
          <p:cNvSpPr txBox="1"/>
          <p:nvPr/>
        </p:nvSpPr>
        <p:spPr>
          <a:xfrm>
            <a:off x="7128915" y="1630238"/>
            <a:ext cx="836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Help me differentiate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691993F-7BBD-49AE-A046-BDD057209051}"/>
              </a:ext>
            </a:extLst>
          </p:cNvPr>
          <p:cNvSpPr txBox="1"/>
          <p:nvPr/>
        </p:nvSpPr>
        <p:spPr>
          <a:xfrm>
            <a:off x="7892468" y="1848363"/>
            <a:ext cx="836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Be my trusted advisor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9B9CC00-364D-4D0A-9BE0-F4084025E965}"/>
              </a:ext>
            </a:extLst>
          </p:cNvPr>
          <p:cNvSpPr txBox="1"/>
          <p:nvPr/>
        </p:nvSpPr>
        <p:spPr>
          <a:xfrm>
            <a:off x="8699008" y="2982196"/>
            <a:ext cx="836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Scenario planning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6A10510-257F-4575-8EAE-83A78E13DBB1}"/>
              </a:ext>
            </a:extLst>
          </p:cNvPr>
          <p:cNvSpPr txBox="1"/>
          <p:nvPr/>
        </p:nvSpPr>
        <p:spPr>
          <a:xfrm>
            <a:off x="4139746" y="823155"/>
            <a:ext cx="1531928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Enable my business </a:t>
            </a:r>
          </a:p>
          <a:p>
            <a:pPr algn="ctr"/>
            <a:r>
              <a:rPr lang="en-US" sz="1000" dirty="0"/>
              <a:t>to contribute </a:t>
            </a:r>
          </a:p>
          <a:p>
            <a:pPr algn="ctr"/>
            <a:r>
              <a:rPr lang="en-US" sz="1000" dirty="0"/>
              <a:t>more to society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8A1B274-A187-4B0F-9B85-D294571F4185}"/>
              </a:ext>
            </a:extLst>
          </p:cNvPr>
          <p:cNvSpPr txBox="1"/>
          <p:nvPr/>
        </p:nvSpPr>
        <p:spPr>
          <a:xfrm>
            <a:off x="2977137" y="1662931"/>
            <a:ext cx="1291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Enable social </a:t>
            </a:r>
          </a:p>
          <a:p>
            <a:pPr algn="ctr"/>
            <a:r>
              <a:rPr lang="en-US" sz="1000" dirty="0"/>
              <a:t>impact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A61E775-4A67-437F-B3A3-FC425B22ADA2}"/>
              </a:ext>
            </a:extLst>
          </p:cNvPr>
          <p:cNvSpPr txBox="1"/>
          <p:nvPr/>
        </p:nvSpPr>
        <p:spPr>
          <a:xfrm>
            <a:off x="7461512" y="1017439"/>
            <a:ext cx="16969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Support achieving </a:t>
            </a:r>
          </a:p>
          <a:p>
            <a:pPr algn="ctr"/>
            <a:r>
              <a:rPr lang="en-US" sz="1000" dirty="0"/>
              <a:t>my organizations </a:t>
            </a:r>
          </a:p>
          <a:p>
            <a:pPr algn="ctr"/>
            <a:r>
              <a:rPr lang="en-US" sz="1000" dirty="0"/>
              <a:t>purpose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BAB82F-05EE-454A-84DA-3D63C1286FB5}"/>
              </a:ext>
            </a:extLst>
          </p:cNvPr>
          <p:cNvSpPr txBox="1"/>
          <p:nvPr/>
        </p:nvSpPr>
        <p:spPr>
          <a:xfrm>
            <a:off x="257641" y="5361960"/>
            <a:ext cx="1531928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Hygiene factors getting us on the playing field - Contested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908F89F-A0C1-4A61-9017-1F68C9CCBD0C}"/>
              </a:ext>
            </a:extLst>
          </p:cNvPr>
          <p:cNvSpPr txBox="1"/>
          <p:nvPr/>
        </p:nvSpPr>
        <p:spPr>
          <a:xfrm>
            <a:off x="0" y="0"/>
            <a:ext cx="2919361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  <a:cs typeface="Arial" panose="020B0604020202020204" pitchFamily="34" charset="0"/>
              </a:rPr>
              <a:t>Preferred CX maturity</a:t>
            </a:r>
          </a:p>
          <a:p>
            <a:pPr algn="ctr"/>
            <a:r>
              <a:rPr lang="en-US" sz="2000" dirty="0">
                <a:cs typeface="Arial" panose="020B0604020202020204" pitchFamily="34" charset="0"/>
              </a:rPr>
              <a:t>(adapted from Bain, 2018)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A6ABA-CDAB-4440-900D-3C9890B41FEF}"/>
              </a:ext>
            </a:extLst>
          </p:cNvPr>
          <p:cNvSpPr txBox="1"/>
          <p:nvPr/>
        </p:nvSpPr>
        <p:spPr>
          <a:xfrm>
            <a:off x="8229600" y="2457822"/>
            <a:ext cx="969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Personalized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FA0C2CB-F4BB-4F56-AA02-F2F124B89EAD}"/>
              </a:ext>
            </a:extLst>
          </p:cNvPr>
          <p:cNvSpPr/>
          <p:nvPr/>
        </p:nvSpPr>
        <p:spPr>
          <a:xfrm>
            <a:off x="5455404" y="5377912"/>
            <a:ext cx="1472338" cy="1480088"/>
          </a:xfrm>
          <a:custGeom>
            <a:avLst/>
            <a:gdLst>
              <a:gd name="connsiteX0" fmla="*/ 0 w 1683328"/>
              <a:gd name="connsiteY0" fmla="*/ 841664 h 1683328"/>
              <a:gd name="connsiteX1" fmla="*/ 841664 w 1683328"/>
              <a:gd name="connsiteY1" fmla="*/ 0 h 1683328"/>
              <a:gd name="connsiteX2" fmla="*/ 1683328 w 1683328"/>
              <a:gd name="connsiteY2" fmla="*/ 841664 h 1683328"/>
              <a:gd name="connsiteX3" fmla="*/ 841664 w 1683328"/>
              <a:gd name="connsiteY3" fmla="*/ 1683328 h 1683328"/>
              <a:gd name="connsiteX4" fmla="*/ 0 w 1683328"/>
              <a:gd name="connsiteY4" fmla="*/ 841664 h 168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328" h="1683328">
                <a:moveTo>
                  <a:pt x="0" y="841664"/>
                </a:moveTo>
                <a:cubicBezTo>
                  <a:pt x="0" y="376826"/>
                  <a:pt x="376826" y="0"/>
                  <a:pt x="841664" y="0"/>
                </a:cubicBezTo>
                <a:cubicBezTo>
                  <a:pt x="1306502" y="0"/>
                  <a:pt x="1683328" y="376826"/>
                  <a:pt x="1683328" y="841664"/>
                </a:cubicBezTo>
                <a:cubicBezTo>
                  <a:pt x="1683328" y="1306502"/>
                  <a:pt x="1306502" y="1683328"/>
                  <a:pt x="841664" y="1683328"/>
                </a:cubicBezTo>
                <a:cubicBezTo>
                  <a:pt x="376826" y="1683328"/>
                  <a:pt x="0" y="1306502"/>
                  <a:pt x="0" y="8416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638" tIns="491952" rIns="317638" bIns="49195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schemeClr val="tx1"/>
                </a:solidFill>
              </a:rPr>
              <a:t>Compliance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E6C714D-8EDD-4178-AB74-5253B0E53C48}"/>
              </a:ext>
            </a:extLst>
          </p:cNvPr>
          <p:cNvSpPr txBox="1"/>
          <p:nvPr/>
        </p:nvSpPr>
        <p:spPr>
          <a:xfrm>
            <a:off x="5507765" y="105400"/>
            <a:ext cx="1621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Client “Lock on”</a:t>
            </a:r>
          </a:p>
        </p:txBody>
      </p:sp>
    </p:spTree>
    <p:extLst>
      <p:ext uri="{BB962C8B-B14F-4D97-AF65-F5344CB8AC3E}">
        <p14:creationId xmlns:p14="http://schemas.microsoft.com/office/powerpoint/2010/main" val="3960810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5">
      <a:dk1>
        <a:sysClr val="windowText" lastClr="000000"/>
      </a:dk1>
      <a:lt1>
        <a:srgbClr val="FFFFFF"/>
      </a:lt1>
      <a:dk2>
        <a:srgbClr val="009999"/>
      </a:dk2>
      <a:lt2>
        <a:srgbClr val="FFFFFF"/>
      </a:lt2>
      <a:accent1>
        <a:srgbClr val="1A0956"/>
      </a:accent1>
      <a:accent2>
        <a:srgbClr val="003C3D"/>
      </a:accent2>
      <a:accent3>
        <a:srgbClr val="FA9D1E"/>
      </a:accent3>
      <a:accent4>
        <a:srgbClr val="F47920"/>
      </a:accent4>
      <a:accent5>
        <a:srgbClr val="CCCCCC"/>
      </a:accent5>
      <a:accent6>
        <a:srgbClr val="6D6D6D"/>
      </a:accent6>
      <a:hlink>
        <a:srgbClr val="1A0956"/>
      </a:hlink>
      <a:folHlink>
        <a:srgbClr val="FA9D1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982</Words>
  <Application>Microsoft Macintosh PowerPoint</Application>
  <PresentationFormat>Widescreen</PresentationFormat>
  <Paragraphs>252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Wingdings</vt:lpstr>
      <vt:lpstr>Office Theme</vt:lpstr>
      <vt:lpstr>Custom Design</vt:lpstr>
      <vt:lpstr>PowerPoint Presentation</vt:lpstr>
      <vt:lpstr>PowerPoint Presentation</vt:lpstr>
      <vt:lpstr>Making Customer Centricity Real: CX is an Outcome</vt:lpstr>
      <vt:lpstr>PowerPoint Presentation</vt:lpstr>
      <vt:lpstr>PowerPoint Presentation</vt:lpstr>
      <vt:lpstr>Considerations in approach</vt:lpstr>
      <vt:lpstr>Drivers of client experience: Make it easy to be a client </vt:lpstr>
      <vt:lpstr>Types of Measures</vt:lpstr>
      <vt:lpstr>Customer Centricity Maturity Journey </vt:lpstr>
      <vt:lpstr>Paving the Way: Organizational Transformation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Cawdry, Sjeanne</dc:creator>
  <cp:lastModifiedBy>Leigh Thomas | Alliances</cp:lastModifiedBy>
  <cp:revision>29</cp:revision>
  <cp:lastPrinted>2019-03-12T11:25:13Z</cp:lastPrinted>
  <dcterms:created xsi:type="dcterms:W3CDTF">2018-06-28T13:50:11Z</dcterms:created>
  <dcterms:modified xsi:type="dcterms:W3CDTF">2019-04-30T08:48:22Z</dcterms:modified>
</cp:coreProperties>
</file>