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265" r:id="rId2"/>
    <p:sldId id="267" r:id="rId3"/>
    <p:sldId id="268" r:id="rId4"/>
    <p:sldId id="269" r:id="rId5"/>
  </p:sldIdLst>
  <p:sldSz cx="12192000" cy="6858000"/>
  <p:notesSz cx="6865938" cy="9540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00" d="100"/>
          <a:sy n="100" d="100"/>
        </p:scale>
        <p:origin x="78" y="12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E5DC15-4B9B-4A67-9E12-15AC3414707A}"/>
              </a:ext>
            </a:extLst>
          </p:cNvPr>
          <p:cNvSpPr>
            <a:spLocks noGrp="1"/>
          </p:cNvSpPr>
          <p:nvPr>
            <p:ph type="hdr" sz="quarter"/>
          </p:nvPr>
        </p:nvSpPr>
        <p:spPr>
          <a:xfrm>
            <a:off x="0" y="0"/>
            <a:ext cx="2975240" cy="478701"/>
          </a:xfrm>
          <a:prstGeom prst="rect">
            <a:avLst/>
          </a:prstGeom>
        </p:spPr>
        <p:txBody>
          <a:bodyPr vert="horz" lIns="93744" tIns="46872" rIns="93744" bIns="46872" rtlCol="0"/>
          <a:lstStyle>
            <a:lvl1pPr algn="l">
              <a:defRPr sz="1200"/>
            </a:lvl1pPr>
          </a:lstStyle>
          <a:p>
            <a:endParaRPr lang="en-ZA"/>
          </a:p>
        </p:txBody>
      </p:sp>
      <p:sp>
        <p:nvSpPr>
          <p:cNvPr id="3" name="Date Placeholder 2">
            <a:extLst>
              <a:ext uri="{FF2B5EF4-FFF2-40B4-BE49-F238E27FC236}">
                <a16:creationId xmlns:a16="http://schemas.microsoft.com/office/drawing/2014/main" id="{C04DF3A7-B961-423C-AD67-E305C1079052}"/>
              </a:ext>
            </a:extLst>
          </p:cNvPr>
          <p:cNvSpPr>
            <a:spLocks noGrp="1"/>
          </p:cNvSpPr>
          <p:nvPr>
            <p:ph type="dt" sz="quarter" idx="1"/>
          </p:nvPr>
        </p:nvSpPr>
        <p:spPr>
          <a:xfrm>
            <a:off x="3889109" y="0"/>
            <a:ext cx="2975240" cy="478701"/>
          </a:xfrm>
          <a:prstGeom prst="rect">
            <a:avLst/>
          </a:prstGeom>
        </p:spPr>
        <p:txBody>
          <a:bodyPr vert="horz" lIns="93744" tIns="46872" rIns="93744" bIns="46872" rtlCol="0"/>
          <a:lstStyle>
            <a:lvl1pPr algn="r">
              <a:defRPr sz="1200"/>
            </a:lvl1pPr>
          </a:lstStyle>
          <a:p>
            <a:fld id="{431F8D25-4EE7-47A3-8D51-6D413056094E}" type="datetimeFigureOut">
              <a:rPr lang="en-ZA" smtClean="0"/>
              <a:t>2017/10/25</a:t>
            </a:fld>
            <a:endParaRPr lang="en-ZA"/>
          </a:p>
        </p:txBody>
      </p:sp>
      <p:sp>
        <p:nvSpPr>
          <p:cNvPr id="4" name="Footer Placeholder 3">
            <a:extLst>
              <a:ext uri="{FF2B5EF4-FFF2-40B4-BE49-F238E27FC236}">
                <a16:creationId xmlns:a16="http://schemas.microsoft.com/office/drawing/2014/main" id="{52BD6626-7109-4355-8174-B16DC24D9871}"/>
              </a:ext>
            </a:extLst>
          </p:cNvPr>
          <p:cNvSpPr>
            <a:spLocks noGrp="1"/>
          </p:cNvSpPr>
          <p:nvPr>
            <p:ph type="ftr" sz="quarter" idx="2"/>
          </p:nvPr>
        </p:nvSpPr>
        <p:spPr>
          <a:xfrm>
            <a:off x="0" y="9062176"/>
            <a:ext cx="2975240" cy="478700"/>
          </a:xfrm>
          <a:prstGeom prst="rect">
            <a:avLst/>
          </a:prstGeom>
        </p:spPr>
        <p:txBody>
          <a:bodyPr vert="horz" lIns="93744" tIns="46872" rIns="93744" bIns="46872"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551A56CC-BEA1-498B-9FE1-CA36619B2DC0}"/>
              </a:ext>
            </a:extLst>
          </p:cNvPr>
          <p:cNvSpPr>
            <a:spLocks noGrp="1"/>
          </p:cNvSpPr>
          <p:nvPr>
            <p:ph type="sldNum" sz="quarter" idx="3"/>
          </p:nvPr>
        </p:nvSpPr>
        <p:spPr>
          <a:xfrm>
            <a:off x="3889109" y="9062176"/>
            <a:ext cx="2975240" cy="478700"/>
          </a:xfrm>
          <a:prstGeom prst="rect">
            <a:avLst/>
          </a:prstGeom>
        </p:spPr>
        <p:txBody>
          <a:bodyPr vert="horz" lIns="93744" tIns="46872" rIns="93744" bIns="46872" rtlCol="0" anchor="b"/>
          <a:lstStyle>
            <a:lvl1pPr algn="r">
              <a:defRPr sz="1200"/>
            </a:lvl1pPr>
          </a:lstStyle>
          <a:p>
            <a:fld id="{61D1E5E2-FE75-4B13-90DF-389F2C1F3CBC}" type="slidenum">
              <a:rPr lang="en-ZA" smtClean="0"/>
              <a:t>‹#›</a:t>
            </a:fld>
            <a:endParaRPr lang="en-ZA"/>
          </a:p>
        </p:txBody>
      </p:sp>
    </p:spTree>
    <p:extLst>
      <p:ext uri="{BB962C8B-B14F-4D97-AF65-F5344CB8AC3E}">
        <p14:creationId xmlns:p14="http://schemas.microsoft.com/office/powerpoint/2010/main" val="2527438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47783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9375" y="0"/>
            <a:ext cx="2974975" cy="477838"/>
          </a:xfrm>
          <a:prstGeom prst="rect">
            <a:avLst/>
          </a:prstGeom>
        </p:spPr>
        <p:txBody>
          <a:bodyPr vert="horz" lIns="91440" tIns="45720" rIns="91440" bIns="45720" rtlCol="0"/>
          <a:lstStyle>
            <a:lvl1pPr algn="r">
              <a:defRPr sz="1200"/>
            </a:lvl1pPr>
          </a:lstStyle>
          <a:p>
            <a:fld id="{F193001E-772B-43FD-9C7F-F602AD63CFCC}" type="datetimeFigureOut">
              <a:rPr lang="en-ZA" smtClean="0"/>
              <a:t>2017/10/25</a:t>
            </a:fld>
            <a:endParaRPr lang="en-ZA"/>
          </a:p>
        </p:txBody>
      </p:sp>
      <p:sp>
        <p:nvSpPr>
          <p:cNvPr id="4" name="Slide Image Placeholder 3"/>
          <p:cNvSpPr>
            <a:spLocks noGrp="1" noRot="1" noChangeAspect="1"/>
          </p:cNvSpPr>
          <p:nvPr>
            <p:ph type="sldImg" idx="2"/>
          </p:nvPr>
        </p:nvSpPr>
        <p:spPr>
          <a:xfrm>
            <a:off x="571500" y="1192213"/>
            <a:ext cx="5724525" cy="3221037"/>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7388" y="4591050"/>
            <a:ext cx="5492750" cy="37576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063038"/>
            <a:ext cx="2974975" cy="47783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9375" y="9063038"/>
            <a:ext cx="2974975" cy="477837"/>
          </a:xfrm>
          <a:prstGeom prst="rect">
            <a:avLst/>
          </a:prstGeom>
        </p:spPr>
        <p:txBody>
          <a:bodyPr vert="horz" lIns="91440" tIns="45720" rIns="91440" bIns="45720" rtlCol="0" anchor="b"/>
          <a:lstStyle>
            <a:lvl1pPr algn="r">
              <a:defRPr sz="1200"/>
            </a:lvl1pPr>
          </a:lstStyle>
          <a:p>
            <a:fld id="{C5C22536-FB93-4E39-9EB5-D0FF3A46045E}" type="slidenum">
              <a:rPr lang="en-ZA" smtClean="0"/>
              <a:t>‹#›</a:t>
            </a:fld>
            <a:endParaRPr lang="en-ZA"/>
          </a:p>
        </p:txBody>
      </p:sp>
    </p:spTree>
    <p:extLst>
      <p:ext uri="{BB962C8B-B14F-4D97-AF65-F5344CB8AC3E}">
        <p14:creationId xmlns:p14="http://schemas.microsoft.com/office/powerpoint/2010/main" val="79597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 2014 NetApp, Inc. All rights reserved. NetApp Proprietary – Limited Use Only</a:t>
            </a:r>
          </a:p>
        </p:txBody>
      </p:sp>
      <p:sp>
        <p:nvSpPr>
          <p:cNvPr id="5" name="Slide Number Placeholder 4"/>
          <p:cNvSpPr>
            <a:spLocks noGrp="1"/>
          </p:cNvSpPr>
          <p:nvPr>
            <p:ph type="sldNum" sz="quarter" idx="11"/>
          </p:nvPr>
        </p:nvSpPr>
        <p:spPr/>
        <p:txBody>
          <a:bodyPr/>
          <a:lstStyle/>
          <a:p>
            <a:fld id="{16AA2537-0790-4789-A16C-397C663A3332}" type="slidenum">
              <a:rPr lang="en-US" smtClean="0"/>
              <a:pPr/>
              <a:t>2</a:t>
            </a:fld>
            <a:endParaRPr lang="en-US" dirty="0"/>
          </a:p>
        </p:txBody>
      </p:sp>
    </p:spTree>
    <p:extLst>
      <p:ext uri="{BB962C8B-B14F-4D97-AF65-F5344CB8AC3E}">
        <p14:creationId xmlns:p14="http://schemas.microsoft.com/office/powerpoint/2010/main" val="64308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 2014 NetApp, Inc. All rights reserved. NetApp Proprietary – Limited Use Only</a:t>
            </a:r>
          </a:p>
        </p:txBody>
      </p:sp>
      <p:sp>
        <p:nvSpPr>
          <p:cNvPr id="5" name="Slide Number Placeholder 4"/>
          <p:cNvSpPr>
            <a:spLocks noGrp="1"/>
          </p:cNvSpPr>
          <p:nvPr>
            <p:ph type="sldNum" sz="quarter" idx="11"/>
          </p:nvPr>
        </p:nvSpPr>
        <p:spPr/>
        <p:txBody>
          <a:bodyPr/>
          <a:lstStyle/>
          <a:p>
            <a:fld id="{16AA2537-0790-4789-A16C-397C663A3332}" type="slidenum">
              <a:rPr lang="en-US" smtClean="0"/>
              <a:pPr/>
              <a:t>3</a:t>
            </a:fld>
            <a:endParaRPr lang="en-US" dirty="0"/>
          </a:p>
        </p:txBody>
      </p:sp>
    </p:spTree>
    <p:extLst>
      <p:ext uri="{BB962C8B-B14F-4D97-AF65-F5344CB8AC3E}">
        <p14:creationId xmlns:p14="http://schemas.microsoft.com/office/powerpoint/2010/main" val="223433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Footer Placeholder 3"/>
          <p:cNvSpPr>
            <a:spLocks noGrp="1"/>
          </p:cNvSpPr>
          <p:nvPr>
            <p:ph type="ftr" sz="quarter" idx="10"/>
          </p:nvPr>
        </p:nvSpPr>
        <p:spPr/>
        <p:txBody>
          <a:bodyPr/>
          <a:lstStyle/>
          <a:p>
            <a:r>
              <a:rPr lang="en-US" dirty="0"/>
              <a:t>© 2014 NetApp, Inc. All rights reserved. NetApp Proprietary – Limited Use Only</a:t>
            </a:r>
          </a:p>
        </p:txBody>
      </p:sp>
      <p:sp>
        <p:nvSpPr>
          <p:cNvPr id="5" name="Slide Number Placeholder 4"/>
          <p:cNvSpPr>
            <a:spLocks noGrp="1"/>
          </p:cNvSpPr>
          <p:nvPr>
            <p:ph type="sldNum" sz="quarter" idx="11"/>
          </p:nvPr>
        </p:nvSpPr>
        <p:spPr/>
        <p:txBody>
          <a:bodyPr/>
          <a:lstStyle/>
          <a:p>
            <a:fld id="{16AA2537-0790-4789-A16C-397C663A3332}" type="slidenum">
              <a:rPr lang="en-US" smtClean="0"/>
              <a:pPr/>
              <a:t>4</a:t>
            </a:fld>
            <a:endParaRPr lang="en-US" dirty="0"/>
          </a:p>
        </p:txBody>
      </p:sp>
    </p:spTree>
    <p:extLst>
      <p:ext uri="{BB962C8B-B14F-4D97-AF65-F5344CB8AC3E}">
        <p14:creationId xmlns:p14="http://schemas.microsoft.com/office/powerpoint/2010/main" val="638613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972AB-8EF6-4344-85ED-F9013E59CB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50F15BC5-EBDA-44E1-996D-834390E601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EE6FD49F-9BEB-4A63-A1AD-37FF790AC215}"/>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5" name="Footer Placeholder 4">
            <a:extLst>
              <a:ext uri="{FF2B5EF4-FFF2-40B4-BE49-F238E27FC236}">
                <a16:creationId xmlns:a16="http://schemas.microsoft.com/office/drawing/2014/main" id="{24C98FAB-7196-4CD9-9FAA-B4A12F36272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B554131-FB35-4960-B4C3-DCABE377D94D}"/>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1466897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46F10-61B5-4D4F-A120-9F01C4975F6A}"/>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2AB9F3B9-6EB4-425D-89EF-8B7D586089F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F630041-3A05-4838-953D-6E216D02885E}"/>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5" name="Footer Placeholder 4">
            <a:extLst>
              <a:ext uri="{FF2B5EF4-FFF2-40B4-BE49-F238E27FC236}">
                <a16:creationId xmlns:a16="http://schemas.microsoft.com/office/drawing/2014/main" id="{8CD6514C-8818-439D-B3E8-F1021CFA1CD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B5171F3-6DF0-48D5-AC7E-46F6394B116A}"/>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203144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B2DA0-02C6-413A-A8B2-58AFA5FE1C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59675A9-9DDB-4156-8A77-9FB04A43BD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A6F8199-BFCF-4ABB-9135-1D03000B8DB9}"/>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5" name="Footer Placeholder 4">
            <a:extLst>
              <a:ext uri="{FF2B5EF4-FFF2-40B4-BE49-F238E27FC236}">
                <a16:creationId xmlns:a16="http://schemas.microsoft.com/office/drawing/2014/main" id="{5A46135B-13B1-4791-927D-BD9B5C18FBC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F96CAFE-D42B-426E-893F-34168485B1E5}"/>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3844867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04479-87F2-4DDB-B56E-274EC9C0EA9D}"/>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31B7B4AC-368C-46E7-8189-B5FA8B73DE3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4BA17B03-845B-4A9B-A2E5-033403AA1F5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27706029-9365-4B29-9E8E-1933B9481049}"/>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6" name="Footer Placeholder 5">
            <a:extLst>
              <a:ext uri="{FF2B5EF4-FFF2-40B4-BE49-F238E27FC236}">
                <a16:creationId xmlns:a16="http://schemas.microsoft.com/office/drawing/2014/main" id="{1311D1D9-F6F1-4C60-A978-E1EC20DD2D6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95776C30-3C76-490C-890E-FD4EB93ED7A5}"/>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52909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6255-AC41-46D7-ADE1-84518094DB27}"/>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338963F3-D6B7-4527-A8BC-034ACFAC21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BD46069-29A8-4151-BDAC-9D2A4F9AC3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1028533A-57AC-4114-A62F-82A6F02521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6E9AAB9-A3A7-44BA-8711-7C28193AEA3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50C411DA-6E15-4DC7-989F-D652B763F77A}"/>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8" name="Footer Placeholder 7">
            <a:extLst>
              <a:ext uri="{FF2B5EF4-FFF2-40B4-BE49-F238E27FC236}">
                <a16:creationId xmlns:a16="http://schemas.microsoft.com/office/drawing/2014/main" id="{078AC96B-B592-46A5-8EA5-319B6CD61C42}"/>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F449D750-B586-45A1-A2FF-3911EE57532D}"/>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3968026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C4962-2170-48F1-94D8-1433791ABEDE}"/>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774B1CBA-EF38-4CDC-A993-BF04A9823892}"/>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4" name="Footer Placeholder 3">
            <a:extLst>
              <a:ext uri="{FF2B5EF4-FFF2-40B4-BE49-F238E27FC236}">
                <a16:creationId xmlns:a16="http://schemas.microsoft.com/office/drawing/2014/main" id="{67506F0D-3F2F-45D1-BD63-E9FC735C8F6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102DD67D-A139-4D18-B134-39BCCC1824AF}"/>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336073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B2091B-8A57-4B0D-8FB4-14D679B41234}"/>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3" name="Footer Placeholder 2">
            <a:extLst>
              <a:ext uri="{FF2B5EF4-FFF2-40B4-BE49-F238E27FC236}">
                <a16:creationId xmlns:a16="http://schemas.microsoft.com/office/drawing/2014/main" id="{E566E9C3-8425-425E-B843-1E9F21AD5B48}"/>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6547EE7C-8C76-4F42-91D2-924CA0DA0CB6}"/>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1965720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FE4E-66F3-47B5-ACF4-25FAB6017D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5B52BA67-1ED0-48B3-913E-0C6BC2B3C0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E8A2FFCD-3814-4FBE-9513-1569301EE2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EFC678-A776-4BD1-A554-EFAAD940A2F4}"/>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6" name="Footer Placeholder 5">
            <a:extLst>
              <a:ext uri="{FF2B5EF4-FFF2-40B4-BE49-F238E27FC236}">
                <a16:creationId xmlns:a16="http://schemas.microsoft.com/office/drawing/2014/main" id="{D61BB2EA-8B3A-4893-A8E3-7161CFB06AD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0A4FFC06-F47D-4C9C-A9B6-73C3AA034D93}"/>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3582877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D768-4039-4A6B-98C8-1405A5A5EA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F8C91BB9-1AFA-40D0-8DD4-56D0B68393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5E18BAB5-823B-44F2-94B8-83A2C9115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8F6895-8A77-4E48-85C0-49B5C5C54662}"/>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6" name="Footer Placeholder 5">
            <a:extLst>
              <a:ext uri="{FF2B5EF4-FFF2-40B4-BE49-F238E27FC236}">
                <a16:creationId xmlns:a16="http://schemas.microsoft.com/office/drawing/2014/main" id="{0A305246-8D1C-4531-A4C3-78BD0FB9E8F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41A6AE6E-2ECD-49E9-8AB6-C924C30B2A3D}"/>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51027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82F11-37E1-41D3-85CF-728216462137}"/>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DA53AF5-5FCC-47C6-B0C1-32076AFFC1E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FA29CEC1-DCFA-4F38-BBAC-244174AFD02B}"/>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5" name="Footer Placeholder 4">
            <a:extLst>
              <a:ext uri="{FF2B5EF4-FFF2-40B4-BE49-F238E27FC236}">
                <a16:creationId xmlns:a16="http://schemas.microsoft.com/office/drawing/2014/main" id="{2DC0E3C9-8046-417D-8C03-7267251FE66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86BBBAF-C627-4646-A6E1-EC8A44481598}"/>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16426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214881-AE08-4F7D-8442-C6DC56AC908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2B7CEC15-24D5-4F49-90FE-226D7BC9CC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67BBDA2-2FC7-4482-B74D-16729B302751}"/>
              </a:ext>
            </a:extLst>
          </p:cNvPr>
          <p:cNvSpPr>
            <a:spLocks noGrp="1"/>
          </p:cNvSpPr>
          <p:nvPr>
            <p:ph type="dt" sz="half" idx="10"/>
          </p:nvPr>
        </p:nvSpPr>
        <p:spPr/>
        <p:txBody>
          <a:bodyPr/>
          <a:lstStyle/>
          <a:p>
            <a:fld id="{ED798515-3E0A-4DE2-85F1-B98C233951ED}" type="datetimeFigureOut">
              <a:rPr lang="en-ZA" smtClean="0"/>
              <a:t>2017/10/25</a:t>
            </a:fld>
            <a:endParaRPr lang="en-ZA"/>
          </a:p>
        </p:txBody>
      </p:sp>
      <p:sp>
        <p:nvSpPr>
          <p:cNvPr id="5" name="Footer Placeholder 4">
            <a:extLst>
              <a:ext uri="{FF2B5EF4-FFF2-40B4-BE49-F238E27FC236}">
                <a16:creationId xmlns:a16="http://schemas.microsoft.com/office/drawing/2014/main" id="{0B29122C-D388-4BF2-BC68-D90D29AF09D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74E4A6E-4100-45A5-8101-55FED9D6FF34}"/>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659044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3" name="Text Placeholder 2"/>
          <p:cNvSpPr>
            <a:spLocks noGrp="1"/>
          </p:cNvSpPr>
          <p:nvPr>
            <p:ph type="body" idx="10" hasCustomPrompt="1"/>
          </p:nvPr>
        </p:nvSpPr>
        <p:spPr bwMode="gray">
          <a:xfrm>
            <a:off x="375002" y="1106416"/>
            <a:ext cx="11432977" cy="400110"/>
          </a:xfrm>
        </p:spPr>
        <p:txBody>
          <a:bodyPr lIns="0" anchor="t"/>
          <a:lstStyle>
            <a:lvl1pPr marL="0" indent="0">
              <a:spcBef>
                <a:spcPts val="0"/>
              </a:spcBef>
              <a:spcAft>
                <a:spcPts val="0"/>
              </a:spcAft>
              <a:buNone/>
              <a:defRPr sz="1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 name="Title 1"/>
          <p:cNvSpPr>
            <a:spLocks noGrp="1"/>
          </p:cNvSpPr>
          <p:nvPr>
            <p:ph type="title"/>
          </p:nvPr>
        </p:nvSpPr>
        <p:spPr>
          <a:xfrm>
            <a:off x="375002" y="193674"/>
            <a:ext cx="11432977" cy="904794"/>
          </a:xfrm>
        </p:spPr>
        <p:txBody>
          <a:bodyPr lIns="0"/>
          <a:lstStyle/>
          <a:p>
            <a:r>
              <a:rPr lang="en-US" dirty="0"/>
              <a:t>Click to edit Master title style</a:t>
            </a:r>
          </a:p>
        </p:txBody>
      </p:sp>
      <p:sp>
        <p:nvSpPr>
          <p:cNvPr id="48" name="Content Placeholder 3"/>
          <p:cNvSpPr>
            <a:spLocks noGrp="1"/>
          </p:cNvSpPr>
          <p:nvPr>
            <p:ph sz="quarter" idx="14"/>
          </p:nvPr>
        </p:nvSpPr>
        <p:spPr>
          <a:xfrm>
            <a:off x="374748" y="1733550"/>
            <a:ext cx="11432977" cy="44799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6"/>
          <p:cNvSpPr>
            <a:spLocks noGrp="1"/>
          </p:cNvSpPr>
          <p:nvPr>
            <p:ph type="body" sz="quarter" idx="15" hasCustomPrompt="1"/>
          </p:nvPr>
        </p:nvSpPr>
        <p:spPr>
          <a:xfrm>
            <a:off x="374748" y="6213476"/>
            <a:ext cx="10456093" cy="256259"/>
          </a:xfrm>
        </p:spPr>
        <p:txBody>
          <a:bodyPr anchor="ctr"/>
          <a:lstStyle>
            <a:lvl1pPr marL="0" indent="0">
              <a:lnSpc>
                <a:spcPct val="100000"/>
              </a:lnSpc>
              <a:spcBef>
                <a:spcPts val="0"/>
              </a:spcBef>
              <a:spcAft>
                <a:spcPts val="0"/>
              </a:spcAft>
              <a:buFontTx/>
              <a:buNone/>
              <a:defRPr sz="800" baseline="0">
                <a:solidFill>
                  <a:schemeClr val="bg2"/>
                </a:solidFill>
              </a:defRPr>
            </a:lvl1pPr>
            <a:lvl2pPr marL="228600" indent="0">
              <a:buFontTx/>
              <a:buNone/>
              <a:defRPr sz="800">
                <a:solidFill>
                  <a:schemeClr val="bg2"/>
                </a:solidFill>
              </a:defRPr>
            </a:lvl2pPr>
            <a:lvl3pPr marL="457200" indent="0">
              <a:buFontTx/>
              <a:buNone/>
              <a:defRPr sz="800">
                <a:solidFill>
                  <a:schemeClr val="bg2"/>
                </a:solidFill>
              </a:defRPr>
            </a:lvl3pPr>
            <a:lvl4pPr marL="685800"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grpSp>
        <p:nvGrpSpPr>
          <p:cNvPr id="21" name="NetApp Logo"/>
          <p:cNvGrpSpPr>
            <a:grpSpLocks noChangeAspect="1"/>
          </p:cNvGrpSpPr>
          <p:nvPr userDrawn="1"/>
        </p:nvGrpSpPr>
        <p:grpSpPr bwMode="gray">
          <a:xfrm>
            <a:off x="11016456" y="6481640"/>
            <a:ext cx="818353" cy="219017"/>
            <a:chOff x="1841" y="1625"/>
            <a:chExt cx="3997" cy="1070"/>
          </a:xfrm>
        </p:grpSpPr>
        <p:sp>
          <p:nvSpPr>
            <p:cNvPr id="22"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8"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0"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1"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
        <p:nvSpPr>
          <p:cNvPr id="20" name="Footer Placeholder 3"/>
          <p:cNvSpPr>
            <a:spLocks noGrp="1"/>
          </p:cNvSpPr>
          <p:nvPr>
            <p:ph type="ftr" sz="quarter" idx="3"/>
          </p:nvPr>
        </p:nvSpPr>
        <p:spPr>
          <a:xfrm>
            <a:off x="734758" y="6592748"/>
            <a:ext cx="4907449" cy="107722"/>
          </a:xfrm>
          <a:prstGeom prst="rect">
            <a:avLst/>
          </a:prstGeom>
        </p:spPr>
        <p:txBody>
          <a:bodyPr vert="horz" wrap="square" lIns="0" tIns="0" rIns="0" bIns="0" rtlCol="0" anchor="b">
            <a:spAutoFit/>
          </a:bodyPr>
          <a:lstStyle>
            <a:lvl1pPr algn="l">
              <a:defRPr sz="700">
                <a:solidFill>
                  <a:schemeClr val="bg2"/>
                </a:solidFill>
              </a:defRPr>
            </a:lvl1pPr>
          </a:lstStyle>
          <a:p>
            <a:r>
              <a:rPr lang="en-US" dirty="0"/>
              <a:t>© 2014 NetApp, Inc. All rights reserved. NetApp Proprietary – Limited Use Only</a:t>
            </a:r>
          </a:p>
        </p:txBody>
      </p:sp>
      <p:sp>
        <p:nvSpPr>
          <p:cNvPr id="23" name="Slide Number Placeholder 5"/>
          <p:cNvSpPr>
            <a:spLocks noGrp="1"/>
          </p:cNvSpPr>
          <p:nvPr>
            <p:ph type="sldNum" sz="quarter" idx="4"/>
          </p:nvPr>
        </p:nvSpPr>
        <p:spPr>
          <a:xfrm>
            <a:off x="375002" y="6552999"/>
            <a:ext cx="261212" cy="153888"/>
          </a:xfrm>
          <a:prstGeom prst="rect">
            <a:avLst/>
          </a:prstGeom>
        </p:spPr>
        <p:txBody>
          <a:bodyPr vert="horz" wrap="square" lIns="0" tIns="0" rIns="0" bIns="0" rtlCol="0" anchor="b">
            <a:spAutoFit/>
          </a:bodyPr>
          <a:lstStyle>
            <a:lvl1pPr algn="l">
              <a:defRPr sz="1000" b="1">
                <a:solidFill>
                  <a:schemeClr val="bg2">
                    <a:lumMod val="50000"/>
                  </a:schemeClr>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219623341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3" name="Text Placeholder 2"/>
          <p:cNvSpPr>
            <a:spLocks noGrp="1"/>
          </p:cNvSpPr>
          <p:nvPr>
            <p:ph type="body" idx="10" hasCustomPrompt="1"/>
          </p:nvPr>
        </p:nvSpPr>
        <p:spPr bwMode="gray">
          <a:xfrm>
            <a:off x="375002" y="1106416"/>
            <a:ext cx="11432977" cy="400110"/>
          </a:xfrm>
        </p:spPr>
        <p:txBody>
          <a:bodyPr lIns="0" anchor="t"/>
          <a:lstStyle>
            <a:lvl1pPr marL="0" indent="0">
              <a:spcBef>
                <a:spcPts val="0"/>
              </a:spcBef>
              <a:spcAft>
                <a:spcPts val="0"/>
              </a:spcAft>
              <a:buNone/>
              <a:defRPr sz="1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 name="Title 1"/>
          <p:cNvSpPr>
            <a:spLocks noGrp="1"/>
          </p:cNvSpPr>
          <p:nvPr>
            <p:ph type="title"/>
          </p:nvPr>
        </p:nvSpPr>
        <p:spPr>
          <a:xfrm>
            <a:off x="375002" y="193674"/>
            <a:ext cx="11432977" cy="904794"/>
          </a:xfrm>
        </p:spPr>
        <p:txBody>
          <a:bodyPr lIns="0"/>
          <a:lstStyle/>
          <a:p>
            <a:r>
              <a:rPr lang="en-US" dirty="0"/>
              <a:t>Click to edit Master title style</a:t>
            </a:r>
          </a:p>
        </p:txBody>
      </p:sp>
      <p:sp>
        <p:nvSpPr>
          <p:cNvPr id="48" name="Content Placeholder 3"/>
          <p:cNvSpPr>
            <a:spLocks noGrp="1"/>
          </p:cNvSpPr>
          <p:nvPr>
            <p:ph sz="quarter" idx="14"/>
          </p:nvPr>
        </p:nvSpPr>
        <p:spPr>
          <a:xfrm>
            <a:off x="374748" y="1733550"/>
            <a:ext cx="11432977" cy="44799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6"/>
          <p:cNvSpPr>
            <a:spLocks noGrp="1"/>
          </p:cNvSpPr>
          <p:nvPr>
            <p:ph type="body" sz="quarter" idx="15" hasCustomPrompt="1"/>
          </p:nvPr>
        </p:nvSpPr>
        <p:spPr>
          <a:xfrm>
            <a:off x="374748" y="6213476"/>
            <a:ext cx="10456093" cy="256259"/>
          </a:xfrm>
        </p:spPr>
        <p:txBody>
          <a:bodyPr anchor="ctr"/>
          <a:lstStyle>
            <a:lvl1pPr marL="0" indent="0">
              <a:lnSpc>
                <a:spcPct val="100000"/>
              </a:lnSpc>
              <a:spcBef>
                <a:spcPts val="0"/>
              </a:spcBef>
              <a:spcAft>
                <a:spcPts val="0"/>
              </a:spcAft>
              <a:buFontTx/>
              <a:buNone/>
              <a:defRPr sz="800" baseline="0">
                <a:solidFill>
                  <a:schemeClr val="bg2"/>
                </a:solidFill>
              </a:defRPr>
            </a:lvl1pPr>
            <a:lvl2pPr marL="228600" indent="0">
              <a:buFontTx/>
              <a:buNone/>
              <a:defRPr sz="800">
                <a:solidFill>
                  <a:schemeClr val="bg2"/>
                </a:solidFill>
              </a:defRPr>
            </a:lvl2pPr>
            <a:lvl3pPr marL="457200" indent="0">
              <a:buFontTx/>
              <a:buNone/>
              <a:defRPr sz="800">
                <a:solidFill>
                  <a:schemeClr val="bg2"/>
                </a:solidFill>
              </a:defRPr>
            </a:lvl3pPr>
            <a:lvl4pPr marL="685800"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grpSp>
        <p:nvGrpSpPr>
          <p:cNvPr id="21" name="NetApp Logo"/>
          <p:cNvGrpSpPr>
            <a:grpSpLocks noChangeAspect="1"/>
          </p:cNvGrpSpPr>
          <p:nvPr userDrawn="1"/>
        </p:nvGrpSpPr>
        <p:grpSpPr bwMode="gray">
          <a:xfrm>
            <a:off x="11016456" y="6481640"/>
            <a:ext cx="818353" cy="219017"/>
            <a:chOff x="1841" y="1625"/>
            <a:chExt cx="3997" cy="1070"/>
          </a:xfrm>
        </p:grpSpPr>
        <p:sp>
          <p:nvSpPr>
            <p:cNvPr id="22"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8"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0"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1"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
        <p:nvSpPr>
          <p:cNvPr id="20" name="Footer Placeholder 3"/>
          <p:cNvSpPr>
            <a:spLocks noGrp="1"/>
          </p:cNvSpPr>
          <p:nvPr>
            <p:ph type="ftr" sz="quarter" idx="3"/>
          </p:nvPr>
        </p:nvSpPr>
        <p:spPr>
          <a:xfrm>
            <a:off x="734758" y="6592748"/>
            <a:ext cx="4907449" cy="107722"/>
          </a:xfrm>
          <a:prstGeom prst="rect">
            <a:avLst/>
          </a:prstGeom>
        </p:spPr>
        <p:txBody>
          <a:bodyPr vert="horz" wrap="square" lIns="0" tIns="0" rIns="0" bIns="0" rtlCol="0" anchor="b">
            <a:spAutoFit/>
          </a:bodyPr>
          <a:lstStyle>
            <a:lvl1pPr algn="l">
              <a:defRPr sz="700">
                <a:solidFill>
                  <a:schemeClr val="bg2"/>
                </a:solidFill>
              </a:defRPr>
            </a:lvl1pPr>
          </a:lstStyle>
          <a:p>
            <a:r>
              <a:rPr lang="en-US" dirty="0"/>
              <a:t>© 2014 NetApp, Inc. All rights reserved. NetApp Proprietary – Limited Use Only</a:t>
            </a:r>
          </a:p>
        </p:txBody>
      </p:sp>
      <p:sp>
        <p:nvSpPr>
          <p:cNvPr id="23" name="Slide Number Placeholder 5"/>
          <p:cNvSpPr>
            <a:spLocks noGrp="1"/>
          </p:cNvSpPr>
          <p:nvPr>
            <p:ph type="sldNum" sz="quarter" idx="4"/>
          </p:nvPr>
        </p:nvSpPr>
        <p:spPr>
          <a:xfrm>
            <a:off x="375002" y="6552999"/>
            <a:ext cx="261212" cy="153888"/>
          </a:xfrm>
          <a:prstGeom prst="rect">
            <a:avLst/>
          </a:prstGeom>
        </p:spPr>
        <p:txBody>
          <a:bodyPr vert="horz" wrap="square" lIns="0" tIns="0" rIns="0" bIns="0" rtlCol="0" anchor="b">
            <a:spAutoFit/>
          </a:bodyPr>
          <a:lstStyle>
            <a:lvl1pPr algn="l">
              <a:defRPr sz="1000" b="1">
                <a:solidFill>
                  <a:schemeClr val="bg2">
                    <a:lumMod val="50000"/>
                  </a:schemeClr>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3765490236"/>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3" name="Text Placeholder 2"/>
          <p:cNvSpPr>
            <a:spLocks noGrp="1"/>
          </p:cNvSpPr>
          <p:nvPr>
            <p:ph type="body" idx="10" hasCustomPrompt="1"/>
          </p:nvPr>
        </p:nvSpPr>
        <p:spPr bwMode="gray">
          <a:xfrm>
            <a:off x="375002" y="1106416"/>
            <a:ext cx="11432977" cy="400110"/>
          </a:xfrm>
        </p:spPr>
        <p:txBody>
          <a:bodyPr lIns="0" anchor="t"/>
          <a:lstStyle>
            <a:lvl1pPr marL="0" indent="0">
              <a:spcBef>
                <a:spcPts val="0"/>
              </a:spcBef>
              <a:spcAft>
                <a:spcPts val="0"/>
              </a:spcAft>
              <a:buNone/>
              <a:defRPr sz="1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 name="Title 1"/>
          <p:cNvSpPr>
            <a:spLocks noGrp="1"/>
          </p:cNvSpPr>
          <p:nvPr>
            <p:ph type="title"/>
          </p:nvPr>
        </p:nvSpPr>
        <p:spPr>
          <a:xfrm>
            <a:off x="375002" y="193674"/>
            <a:ext cx="11432977" cy="904794"/>
          </a:xfrm>
        </p:spPr>
        <p:txBody>
          <a:bodyPr lIns="0"/>
          <a:lstStyle/>
          <a:p>
            <a:r>
              <a:rPr lang="en-US" dirty="0"/>
              <a:t>Click to edit Master title style</a:t>
            </a:r>
          </a:p>
        </p:txBody>
      </p:sp>
      <p:sp>
        <p:nvSpPr>
          <p:cNvPr id="48" name="Content Placeholder 3"/>
          <p:cNvSpPr>
            <a:spLocks noGrp="1"/>
          </p:cNvSpPr>
          <p:nvPr>
            <p:ph sz="quarter" idx="14"/>
          </p:nvPr>
        </p:nvSpPr>
        <p:spPr>
          <a:xfrm>
            <a:off x="374748" y="1733550"/>
            <a:ext cx="11432977" cy="44799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6"/>
          <p:cNvSpPr>
            <a:spLocks noGrp="1"/>
          </p:cNvSpPr>
          <p:nvPr>
            <p:ph type="body" sz="quarter" idx="15" hasCustomPrompt="1"/>
          </p:nvPr>
        </p:nvSpPr>
        <p:spPr>
          <a:xfrm>
            <a:off x="374748" y="6213476"/>
            <a:ext cx="10456093" cy="256259"/>
          </a:xfrm>
        </p:spPr>
        <p:txBody>
          <a:bodyPr anchor="ctr"/>
          <a:lstStyle>
            <a:lvl1pPr marL="0" indent="0">
              <a:lnSpc>
                <a:spcPct val="100000"/>
              </a:lnSpc>
              <a:spcBef>
                <a:spcPts val="0"/>
              </a:spcBef>
              <a:spcAft>
                <a:spcPts val="0"/>
              </a:spcAft>
              <a:buFontTx/>
              <a:buNone/>
              <a:defRPr sz="800" baseline="0">
                <a:solidFill>
                  <a:schemeClr val="bg2"/>
                </a:solidFill>
              </a:defRPr>
            </a:lvl1pPr>
            <a:lvl2pPr marL="228600" indent="0">
              <a:buFontTx/>
              <a:buNone/>
              <a:defRPr sz="800">
                <a:solidFill>
                  <a:schemeClr val="bg2"/>
                </a:solidFill>
              </a:defRPr>
            </a:lvl2pPr>
            <a:lvl3pPr marL="457200" indent="0">
              <a:buFontTx/>
              <a:buNone/>
              <a:defRPr sz="800">
                <a:solidFill>
                  <a:schemeClr val="bg2"/>
                </a:solidFill>
              </a:defRPr>
            </a:lvl3pPr>
            <a:lvl4pPr marL="685800"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grpSp>
        <p:nvGrpSpPr>
          <p:cNvPr id="21" name="NetApp Logo"/>
          <p:cNvGrpSpPr>
            <a:grpSpLocks noChangeAspect="1"/>
          </p:cNvGrpSpPr>
          <p:nvPr userDrawn="1"/>
        </p:nvGrpSpPr>
        <p:grpSpPr bwMode="gray">
          <a:xfrm>
            <a:off x="11016456" y="6481640"/>
            <a:ext cx="818353" cy="219017"/>
            <a:chOff x="1841" y="1625"/>
            <a:chExt cx="3997" cy="1070"/>
          </a:xfrm>
        </p:grpSpPr>
        <p:sp>
          <p:nvSpPr>
            <p:cNvPr id="22"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8"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0"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1"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
        <p:nvSpPr>
          <p:cNvPr id="20" name="Footer Placeholder 3"/>
          <p:cNvSpPr>
            <a:spLocks noGrp="1"/>
          </p:cNvSpPr>
          <p:nvPr>
            <p:ph type="ftr" sz="quarter" idx="3"/>
          </p:nvPr>
        </p:nvSpPr>
        <p:spPr>
          <a:xfrm>
            <a:off x="734758" y="6592748"/>
            <a:ext cx="4907449" cy="107722"/>
          </a:xfrm>
          <a:prstGeom prst="rect">
            <a:avLst/>
          </a:prstGeom>
        </p:spPr>
        <p:txBody>
          <a:bodyPr vert="horz" wrap="square" lIns="0" tIns="0" rIns="0" bIns="0" rtlCol="0" anchor="b">
            <a:spAutoFit/>
          </a:bodyPr>
          <a:lstStyle>
            <a:lvl1pPr algn="l">
              <a:defRPr sz="700">
                <a:solidFill>
                  <a:schemeClr val="bg2"/>
                </a:solidFill>
              </a:defRPr>
            </a:lvl1pPr>
          </a:lstStyle>
          <a:p>
            <a:r>
              <a:rPr lang="en-US" dirty="0"/>
              <a:t>© 2014 NetApp, Inc. All rights reserved. NetApp Proprietary – Limited Use Only</a:t>
            </a:r>
          </a:p>
        </p:txBody>
      </p:sp>
      <p:sp>
        <p:nvSpPr>
          <p:cNvPr id="23" name="Slide Number Placeholder 5"/>
          <p:cNvSpPr>
            <a:spLocks noGrp="1"/>
          </p:cNvSpPr>
          <p:nvPr>
            <p:ph type="sldNum" sz="quarter" idx="4"/>
          </p:nvPr>
        </p:nvSpPr>
        <p:spPr>
          <a:xfrm>
            <a:off x="375002" y="6552999"/>
            <a:ext cx="261212" cy="153888"/>
          </a:xfrm>
          <a:prstGeom prst="rect">
            <a:avLst/>
          </a:prstGeom>
        </p:spPr>
        <p:txBody>
          <a:bodyPr vert="horz" wrap="square" lIns="0" tIns="0" rIns="0" bIns="0" rtlCol="0" anchor="b">
            <a:spAutoFit/>
          </a:bodyPr>
          <a:lstStyle>
            <a:lvl1pPr algn="l">
              <a:defRPr sz="1000" b="1">
                <a:solidFill>
                  <a:schemeClr val="bg2">
                    <a:lumMod val="50000"/>
                  </a:schemeClr>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2250716880"/>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1F0D37-461D-413E-9E11-6CED358E91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91342EEE-24A4-4358-A8C8-380575E008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1A51657-15EE-4497-9622-734BA4C730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798515-3E0A-4DE2-85F1-B98C233951ED}" type="datetimeFigureOut">
              <a:rPr lang="en-ZA" smtClean="0"/>
              <a:t>2017/10/25</a:t>
            </a:fld>
            <a:endParaRPr lang="en-ZA"/>
          </a:p>
        </p:txBody>
      </p:sp>
      <p:sp>
        <p:nvSpPr>
          <p:cNvPr id="5" name="Footer Placeholder 4">
            <a:extLst>
              <a:ext uri="{FF2B5EF4-FFF2-40B4-BE49-F238E27FC236}">
                <a16:creationId xmlns:a16="http://schemas.microsoft.com/office/drawing/2014/main" id="{F9E5C228-6AA2-46C1-AE94-E006FE925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13BB6C56-B4C7-4BE6-8C5E-5AC432B50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BDD93-EA2C-4C08-811D-419CCF579363}" type="slidenum">
              <a:rPr lang="en-ZA" smtClean="0"/>
              <a:t>‹#›</a:t>
            </a:fld>
            <a:endParaRPr lang="en-ZA"/>
          </a:p>
        </p:txBody>
      </p:sp>
    </p:spTree>
    <p:extLst>
      <p:ext uri="{BB962C8B-B14F-4D97-AF65-F5344CB8AC3E}">
        <p14:creationId xmlns:p14="http://schemas.microsoft.com/office/powerpoint/2010/main" val="112270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97052-F414-487A-A4B3-4FB1F11B7DF3}"/>
              </a:ext>
            </a:extLst>
          </p:cNvPr>
          <p:cNvSpPr>
            <a:spLocks noGrp="1"/>
          </p:cNvSpPr>
          <p:nvPr>
            <p:ph type="title"/>
          </p:nvPr>
        </p:nvSpPr>
        <p:spPr/>
        <p:txBody>
          <a:bodyPr/>
          <a:lstStyle/>
          <a:p>
            <a:r>
              <a:rPr lang="en-ZA" dirty="0"/>
              <a:t>Tiscali Case Study</a:t>
            </a:r>
          </a:p>
        </p:txBody>
      </p:sp>
      <p:pic>
        <p:nvPicPr>
          <p:cNvPr id="3" name="Picture 2">
            <a:extLst>
              <a:ext uri="{FF2B5EF4-FFF2-40B4-BE49-F238E27FC236}">
                <a16:creationId xmlns:a16="http://schemas.microsoft.com/office/drawing/2014/main" id="{8F555417-FE4E-4934-AE70-A4CFF5537FEB}"/>
              </a:ext>
            </a:extLst>
          </p:cNvPr>
          <p:cNvPicPr>
            <a:picLocks noChangeAspect="1"/>
          </p:cNvPicPr>
          <p:nvPr/>
        </p:nvPicPr>
        <p:blipFill>
          <a:blip r:embed="rId2"/>
          <a:stretch>
            <a:fillRect/>
          </a:stretch>
        </p:blipFill>
        <p:spPr>
          <a:xfrm>
            <a:off x="961900" y="1514265"/>
            <a:ext cx="10466615" cy="4494650"/>
          </a:xfrm>
          <a:prstGeom prst="rect">
            <a:avLst/>
          </a:prstGeom>
        </p:spPr>
      </p:pic>
    </p:spTree>
    <p:extLst>
      <p:ext uri="{BB962C8B-B14F-4D97-AF65-F5344CB8AC3E}">
        <p14:creationId xmlns:p14="http://schemas.microsoft.com/office/powerpoint/2010/main" val="2377979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Tiscali: Brief</a:t>
            </a:r>
            <a:endParaRPr lang="en-US" dirty="0"/>
          </a:p>
        </p:txBody>
      </p:sp>
      <p:sp>
        <p:nvSpPr>
          <p:cNvPr id="7" name="Footer Placeholder 6"/>
          <p:cNvSpPr>
            <a:spLocks noGrp="1"/>
          </p:cNvSpPr>
          <p:nvPr>
            <p:ph type="ftr" sz="quarter" idx="3"/>
          </p:nvPr>
        </p:nvSpPr>
        <p:spPr/>
        <p:txBody>
          <a:bodyPr/>
          <a:lstStyle/>
          <a:p>
            <a:r>
              <a:rPr lang="en-US" dirty="0">
                <a:solidFill>
                  <a:schemeClr val="tx1"/>
                </a:solidFill>
              </a:rPr>
              <a:t>© 2015 NetApp, Inc. All rights reserved. NetApp Proprietary – Limited Use Only</a:t>
            </a:r>
          </a:p>
        </p:txBody>
      </p:sp>
      <p:sp>
        <p:nvSpPr>
          <p:cNvPr id="8" name="Slide Number Placeholder 7"/>
          <p:cNvSpPr>
            <a:spLocks noGrp="1"/>
          </p:cNvSpPr>
          <p:nvPr>
            <p:ph type="sldNum" sz="quarter" idx="4"/>
          </p:nvPr>
        </p:nvSpPr>
        <p:spPr/>
        <p:txBody>
          <a:bodyPr/>
          <a:lstStyle/>
          <a:p>
            <a:fld id="{16AA2537-0790-4789-A16C-397C663A3332}" type="slidenum">
              <a:rPr lang="en-US" smtClean="0"/>
              <a:pPr/>
              <a:t>2</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395956839"/>
              </p:ext>
            </p:extLst>
          </p:nvPr>
        </p:nvGraphicFramePr>
        <p:xfrm>
          <a:off x="530679" y="1733549"/>
          <a:ext cx="11130642" cy="3653127"/>
        </p:xfrm>
        <a:graphic>
          <a:graphicData uri="http://schemas.openxmlformats.org/drawingml/2006/table">
            <a:tbl>
              <a:tblPr firstRow="1" bandRow="1">
                <a:tableStyleId>{2D5ABB26-0587-4C30-8999-92F81FD0307C}</a:tableStyleId>
              </a:tblPr>
              <a:tblGrid>
                <a:gridCol w="2170566">
                  <a:extLst>
                    <a:ext uri="{9D8B030D-6E8A-4147-A177-3AD203B41FA5}">
                      <a16:colId xmlns:a16="http://schemas.microsoft.com/office/drawing/2014/main" val="20000"/>
                    </a:ext>
                  </a:extLst>
                </a:gridCol>
                <a:gridCol w="8960076">
                  <a:extLst>
                    <a:ext uri="{9D8B030D-6E8A-4147-A177-3AD203B41FA5}">
                      <a16:colId xmlns:a16="http://schemas.microsoft.com/office/drawing/2014/main" val="20001"/>
                    </a:ext>
                  </a:extLst>
                </a:gridCol>
              </a:tblGrid>
              <a:tr h="0">
                <a:tc>
                  <a:txBody>
                    <a:bodyPr/>
                    <a:lstStyle/>
                    <a:p>
                      <a:r>
                        <a:rPr lang="en-US" sz="1400" kern="1200" dirty="0"/>
                        <a:t>Who they are</a:t>
                      </a:r>
                      <a:endParaRPr lang="en-US" sz="1400" dirty="0"/>
                    </a:p>
                  </a:txBody>
                  <a:tcPr>
                    <a:lnL>
                      <a:noFill/>
                    </a:lnL>
                    <a:lnR w="3175" cap="flat" cmpd="sng" algn="ctr">
                      <a:solidFill>
                        <a:schemeClr val="accent2"/>
                      </a:solidFill>
                      <a:prstDash val="solid"/>
                      <a:round/>
                      <a:headEnd type="none" w="med" len="med"/>
                      <a:tailEnd type="none" w="med" len="med"/>
                    </a:lnR>
                    <a:lnT>
                      <a:noFill/>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Tiscali is delivering on a bold strategy to lead the Italian cloud services market. The only independent telecom operator in Italy is adding a portfolio of enterprise-class cloud services to its extensive list of consumer services. </a:t>
                      </a:r>
                      <a:endParaRPr lang="en-US" sz="1400" b="0" kern="1200" dirty="0">
                        <a:solidFill>
                          <a:schemeClr val="tx1"/>
                        </a:solidFill>
                        <a:effectLst/>
                        <a:latin typeface="+mn-lt"/>
                        <a:ea typeface="+mn-ea"/>
                        <a:cs typeface="+mn-cs"/>
                      </a:endParaRPr>
                    </a:p>
                  </a:txBody>
                  <a:tcPr>
                    <a:lnL w="3175" cap="flat" cmpd="sng" algn="ctr">
                      <a:solidFill>
                        <a:schemeClr val="accent2"/>
                      </a:solidFill>
                      <a:prstDash val="solid"/>
                      <a:round/>
                      <a:headEnd type="none" w="med" len="med"/>
                      <a:tailEnd type="none" w="med" len="med"/>
                    </a:lnL>
                    <a:lnB w="31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0"/>
                  </a:ext>
                </a:extLst>
              </a:tr>
              <a:tr h="163832">
                <a:tc>
                  <a:txBody>
                    <a:bodyPr/>
                    <a:lstStyle/>
                    <a:p>
                      <a:r>
                        <a:rPr lang="en-US" sz="1400" dirty="0"/>
                        <a:t>What they did</a:t>
                      </a:r>
                    </a:p>
                  </a:txBody>
                  <a:tcPr>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tcPr>
                </a:tc>
                <a:tc>
                  <a:txBody>
                    <a:bodyPr/>
                    <a:lstStyle/>
                    <a:p>
                      <a:r>
                        <a:rPr lang="en-US" sz="1400" b="0" kern="1200" dirty="0">
                          <a:solidFill>
                            <a:schemeClr val="tx1"/>
                          </a:solidFill>
                          <a:latin typeface="+mn-lt"/>
                          <a:ea typeface="+mn-ea"/>
                          <a:cs typeface="+mn-cs"/>
                        </a:rPr>
                        <a:t>The telecom grew quickly by offering phone and Internet access services. However, when the market rapidly shifted, Tiscali had to rethink its strategy. It pivoted quickly to break into the business-to-business (B2B) market with enterprise-class cloud services. To deliver </a:t>
                      </a:r>
                      <a:r>
                        <a:rPr lang="en-US" sz="1400" b="0" dirty="0">
                          <a:solidFill>
                            <a:schemeClr val="tx1"/>
                          </a:solidFill>
                        </a:rPr>
                        <a:t>that, Tiscali modernized its infrastructure with clustered Data ONTAP®. Through a Data Fabric enabled by NetApp®, the growing cloud service provider can innovate more quickly and provide customers with greater choice and control in the cloud. </a:t>
                      </a:r>
                    </a:p>
                  </a:txBody>
                  <a:tcPr>
                    <a:lnL w="3175" cap="flat" cmpd="sng" algn="ctr">
                      <a:solidFill>
                        <a:schemeClr val="accent2"/>
                      </a:solidFill>
                      <a:prstDash val="solid"/>
                      <a:round/>
                      <a:headEnd type="none" w="med" len="med"/>
                      <a:tailEnd type="none" w="med" len="med"/>
                    </a:lnL>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1"/>
                  </a:ext>
                </a:extLst>
              </a:tr>
              <a:tr h="744441">
                <a:tc>
                  <a:txBody>
                    <a:bodyPr/>
                    <a:lstStyle/>
                    <a:p>
                      <a:r>
                        <a:rPr lang="en-US" sz="1400" dirty="0">
                          <a:solidFill>
                            <a:srgbClr val="000000"/>
                          </a:solidFill>
                        </a:rPr>
                        <a:t>O</a:t>
                      </a:r>
                      <a:r>
                        <a:rPr lang="en-US" sz="1400" kern="1200" dirty="0">
                          <a:solidFill>
                            <a:srgbClr val="000000"/>
                          </a:solidFill>
                        </a:rPr>
                        <a:t>utcome</a:t>
                      </a:r>
                      <a:endParaRPr lang="en-US" sz="1400" dirty="0"/>
                    </a:p>
                  </a:txBody>
                  <a:tcPr>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By modernizing its data center and laying the foundation for a Data Fabric enabled by NetApp, Tiscali has been able to:</a:t>
                      </a:r>
                    </a:p>
                    <a:p>
                      <a:pPr marL="285750" lvl="0" indent="-285750" algn="l" defTabSz="914400" rtl="0" eaLnBrk="1" latinLnBrk="0" hangingPunct="1">
                        <a:buClr>
                          <a:srgbClr val="00C6A5"/>
                        </a:buClr>
                        <a:buFont typeface="Wingdings" panose="05000000000000000000" pitchFamily="2" charset="2"/>
                        <a:buChar char="§"/>
                      </a:pPr>
                      <a:r>
                        <a:rPr lang="en-US" sz="1400" kern="1200" dirty="0">
                          <a:solidFill>
                            <a:schemeClr val="tx1"/>
                          </a:solidFill>
                          <a:latin typeface="Arial" panose="020B0604020202020204" pitchFamily="34" charset="0"/>
                          <a:ea typeface="+mn-ea"/>
                          <a:cs typeface="Arial" panose="020B0604020202020204" pitchFamily="34" charset="0"/>
                        </a:rPr>
                        <a:t>Offer zero-downtime service-level agreements</a:t>
                      </a:r>
                    </a:p>
                    <a:p>
                      <a:pPr marL="285750" lvl="0" indent="-285750" algn="l" defTabSz="914400" rtl="0" eaLnBrk="1" latinLnBrk="0" hangingPunct="1">
                        <a:buClr>
                          <a:srgbClr val="00C6A5"/>
                        </a:buClr>
                        <a:buFont typeface="Wingdings" panose="05000000000000000000" pitchFamily="2" charset="2"/>
                        <a:buChar char="§"/>
                      </a:pPr>
                      <a:r>
                        <a:rPr lang="en-US" sz="1400" kern="1200" dirty="0">
                          <a:solidFill>
                            <a:schemeClr val="tx1"/>
                          </a:solidFill>
                          <a:latin typeface="Arial" panose="020B0604020202020204" pitchFamily="34" charset="0"/>
                          <a:ea typeface="+mn-ea"/>
                          <a:cs typeface="Arial" panose="020B0604020202020204" pitchFamily="34" charset="0"/>
                        </a:rPr>
                        <a:t>Host multiple cloud services on a single, scalable storage platform</a:t>
                      </a:r>
                    </a:p>
                    <a:p>
                      <a:pPr marL="285750" lvl="0" indent="-285750" algn="l" defTabSz="914400" rtl="0" eaLnBrk="1" latinLnBrk="0" hangingPunct="1">
                        <a:buClr>
                          <a:srgbClr val="00C6A5"/>
                        </a:buClr>
                        <a:buFont typeface="Wingdings" panose="05000000000000000000" pitchFamily="2" charset="2"/>
                        <a:buChar char="§"/>
                      </a:pPr>
                      <a:r>
                        <a:rPr lang="en-US" sz="1400" kern="1200" dirty="0">
                          <a:solidFill>
                            <a:schemeClr val="tx1"/>
                          </a:solidFill>
                          <a:latin typeface="Arial" panose="020B0604020202020204" pitchFamily="34" charset="0"/>
                          <a:ea typeface="+mn-ea"/>
                          <a:cs typeface="Arial" panose="020B0604020202020204" pitchFamily="34" charset="0"/>
                        </a:rPr>
                        <a:t>Protect customers’ data with secure multi-tenancy capabilities</a:t>
                      </a:r>
                    </a:p>
                    <a:p>
                      <a:pPr marL="285750" lvl="0" indent="-285750" algn="l" defTabSz="914400" rtl="0" eaLnBrk="1" latinLnBrk="0" hangingPunct="1">
                        <a:buClr>
                          <a:srgbClr val="00C6A5"/>
                        </a:buClr>
                        <a:buFont typeface="Wingdings" panose="05000000000000000000" pitchFamily="2" charset="2"/>
                        <a:buChar char="§"/>
                      </a:pPr>
                      <a:r>
                        <a:rPr lang="en-US" sz="1400" kern="1200" dirty="0">
                          <a:solidFill>
                            <a:schemeClr val="tx1"/>
                          </a:solidFill>
                          <a:latin typeface="Arial" panose="020B0604020202020204" pitchFamily="34" charset="0"/>
                          <a:ea typeface="+mn-ea"/>
                          <a:cs typeface="Arial" panose="020B0604020202020204" pitchFamily="34" charset="0"/>
                        </a:rPr>
                        <a:t>Reclaim 50% of data center floor space and save 60% on power and cooling</a:t>
                      </a:r>
                    </a:p>
                    <a:p>
                      <a:pPr marL="285750" lvl="0" indent="-285750" algn="l" defTabSz="914400" rtl="0" eaLnBrk="1" latinLnBrk="0" hangingPunct="1">
                        <a:buClr>
                          <a:srgbClr val="00C6A5"/>
                        </a:buClr>
                        <a:buFont typeface="Wingdings" panose="05000000000000000000" pitchFamily="2" charset="2"/>
                        <a:buChar char="§"/>
                      </a:pPr>
                      <a:r>
                        <a:rPr lang="en-US" sz="1400" kern="1200" dirty="0">
                          <a:solidFill>
                            <a:schemeClr val="tx1"/>
                          </a:solidFill>
                          <a:latin typeface="Arial" panose="020B0604020202020204" pitchFamily="34" charset="0"/>
                          <a:ea typeface="+mn-ea"/>
                          <a:cs typeface="Arial" panose="020B0604020202020204" pitchFamily="34" charset="0"/>
                        </a:rPr>
                        <a:t>Support 30% annual data growth while cutting the IT budget by 50%</a:t>
                      </a:r>
                    </a:p>
                  </a:txBody>
                  <a:tcPr>
                    <a:lnL w="3175" cap="flat" cmpd="sng" algn="ctr">
                      <a:solidFill>
                        <a:schemeClr val="accent2"/>
                      </a:solidFill>
                      <a:prstDash val="solid"/>
                      <a:round/>
                      <a:headEnd type="none" w="med" len="med"/>
                      <a:tailEnd type="none" w="med" len="med"/>
                    </a:lnL>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2"/>
                  </a:ext>
                </a:extLst>
              </a:tr>
              <a:tr h="605127">
                <a:tc>
                  <a:txBody>
                    <a:bodyPr/>
                    <a:lstStyle/>
                    <a:p>
                      <a:pPr marL="0" indent="0">
                        <a:buNone/>
                      </a:pPr>
                      <a:r>
                        <a:rPr lang="en-US" sz="2400" b="1" dirty="0">
                          <a:gradFill>
                            <a:gsLst>
                              <a:gs pos="0">
                                <a:schemeClr val="accent3"/>
                              </a:gs>
                              <a:gs pos="100000">
                                <a:schemeClr val="accent4"/>
                              </a:gs>
                            </a:gsLst>
                            <a:lin ang="8100000" scaled="0"/>
                          </a:gradFill>
                        </a:rPr>
                        <a:t>Epic Story</a:t>
                      </a:r>
                    </a:p>
                  </a:txBody>
                  <a:tcPr>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1200"/>
                        </a:spcAft>
                        <a:buClr>
                          <a:schemeClr val="accent2"/>
                        </a:buClr>
                        <a:buSzTx/>
                        <a:buFontTx/>
                        <a:buNone/>
                        <a:tabLst/>
                        <a:defRPr/>
                      </a:pPr>
                      <a:r>
                        <a:rPr lang="en-US" sz="1400" b="1" kern="1200" baseline="0" dirty="0">
                          <a:solidFill>
                            <a:srgbClr val="0070C0"/>
                          </a:solidFill>
                          <a:latin typeface="+mn-lt"/>
                          <a:ea typeface="+mn-ea"/>
                          <a:cs typeface="+mn-cs"/>
                        </a:rPr>
                        <a:t>When market volatility forced Tiscali to rethink its strategy, the company pivoted to embrace a bold strategy with a Data Fabric that enables customers to maintain choice and control in the hybrid cloud.</a:t>
                      </a:r>
                    </a:p>
                  </a:txBody>
                  <a:tcPr>
                    <a:lnL w="3175" cap="flat" cmpd="sng" algn="ctr">
                      <a:solidFill>
                        <a:schemeClr val="accent2"/>
                      </a:solidFill>
                      <a:prstDash val="solid"/>
                      <a:round/>
                      <a:headEnd type="none" w="med" len="med"/>
                      <a:tailEnd type="none" w="med" len="med"/>
                    </a:lnL>
                    <a:lnT w="3175"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000932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5002" y="469669"/>
            <a:ext cx="11432977" cy="904794"/>
          </a:xfrm>
        </p:spPr>
        <p:txBody>
          <a:bodyPr>
            <a:normAutofit fontScale="90000"/>
          </a:bodyPr>
          <a:lstStyle/>
          <a:p>
            <a:r>
              <a:rPr lang="en-US" dirty="0"/>
              <a:t>Tiscali: </a:t>
            </a:r>
            <a:br>
              <a:rPr lang="en-US" dirty="0"/>
            </a:br>
            <a:r>
              <a:rPr lang="en-US" dirty="0">
                <a:solidFill>
                  <a:srgbClr val="0070C0"/>
                </a:solidFill>
              </a:rPr>
              <a:t>Delivering on bold business strategy with Data Fabric</a:t>
            </a:r>
          </a:p>
        </p:txBody>
      </p:sp>
      <p:sp>
        <p:nvSpPr>
          <p:cNvPr id="7" name="Footer Placeholder 6"/>
          <p:cNvSpPr>
            <a:spLocks noGrp="1"/>
          </p:cNvSpPr>
          <p:nvPr>
            <p:ph type="ftr" sz="quarter" idx="3"/>
          </p:nvPr>
        </p:nvSpPr>
        <p:spPr/>
        <p:txBody>
          <a:bodyPr/>
          <a:lstStyle/>
          <a:p>
            <a:r>
              <a:rPr lang="en-US" dirty="0">
                <a:solidFill>
                  <a:schemeClr val="tx1"/>
                </a:solidFill>
              </a:rPr>
              <a:t>© 2015 NetApp, Inc. All rights reserved. NetApp Proprietary – Limited Use Only</a:t>
            </a:r>
          </a:p>
        </p:txBody>
      </p:sp>
      <p:sp>
        <p:nvSpPr>
          <p:cNvPr id="8" name="Slide Number Placeholder 7"/>
          <p:cNvSpPr>
            <a:spLocks noGrp="1"/>
          </p:cNvSpPr>
          <p:nvPr>
            <p:ph type="sldNum" sz="quarter" idx="4"/>
          </p:nvPr>
        </p:nvSpPr>
        <p:spPr/>
        <p:txBody>
          <a:bodyPr/>
          <a:lstStyle/>
          <a:p>
            <a:fld id="{16AA2537-0790-4789-A16C-397C663A3332}" type="slidenum">
              <a:rPr lang="en-US" smtClean="0"/>
              <a:pPr/>
              <a:t>3</a:t>
            </a:fld>
            <a:endParaRPr lang="en-US" dirty="0"/>
          </a:p>
        </p:txBody>
      </p:sp>
      <p:sp>
        <p:nvSpPr>
          <p:cNvPr id="10" name="TextBox 9"/>
          <p:cNvSpPr txBox="1"/>
          <p:nvPr/>
        </p:nvSpPr>
        <p:spPr bwMode="gray">
          <a:xfrm>
            <a:off x="420224" y="1575473"/>
            <a:ext cx="10552575" cy="1424902"/>
          </a:xfrm>
          <a:prstGeom prst="rect">
            <a:avLst/>
          </a:prstGeom>
          <a:noFill/>
          <a:ln>
            <a:noFill/>
          </a:ln>
        </p:spPr>
        <p:txBody>
          <a:bodyPr wrap="square" lIns="0" tIns="0" rIns="0" bIns="0" rtlCol="0">
            <a:noAutofit/>
          </a:bodyPr>
          <a:lstStyle>
            <a:defPPr>
              <a:defRPr lang="en-US"/>
            </a:defPPr>
            <a:lvl1pPr algn="ctr">
              <a:defRPr sz="3000" b="1" kern="100" spc="-50">
                <a:gradFill>
                  <a:gsLst>
                    <a:gs pos="0">
                      <a:schemeClr val="accent2"/>
                    </a:gs>
                    <a:gs pos="100000">
                      <a:schemeClr val="accent1"/>
                    </a:gs>
                  </a:gsLst>
                  <a:lin ang="8100000" scaled="0"/>
                </a:gradFill>
              </a:defRPr>
            </a:lvl1pPr>
          </a:lstStyle>
          <a:p>
            <a:pPr algn="l" fontAlgn="base">
              <a:spcBef>
                <a:spcPct val="0"/>
              </a:spcBef>
              <a:spcAft>
                <a:spcPct val="0"/>
              </a:spcAft>
            </a:pPr>
            <a:r>
              <a:rPr lang="en-US" sz="2000" b="0" dirty="0">
                <a:solidFill>
                  <a:schemeClr val="tx1"/>
                </a:solidFill>
              </a:rPr>
              <a:t>“Integration between on-premises solutions and the cloud using a Data Fabric will be critical for success.” </a:t>
            </a:r>
          </a:p>
          <a:p>
            <a:pPr lvl="0" algn="l" fontAlgn="base">
              <a:spcBef>
                <a:spcPct val="0"/>
              </a:spcBef>
              <a:spcAft>
                <a:spcPct val="0"/>
              </a:spcAft>
            </a:pPr>
            <a:endParaRPr lang="en-US" sz="1400" b="0" dirty="0">
              <a:solidFill>
                <a:srgbClr val="A6A6A6"/>
              </a:solidFill>
            </a:endParaRPr>
          </a:p>
          <a:p>
            <a:pPr lvl="0" algn="l" fontAlgn="base">
              <a:spcBef>
                <a:spcPct val="0"/>
              </a:spcBef>
              <a:spcAft>
                <a:spcPct val="0"/>
              </a:spcAft>
            </a:pPr>
            <a:r>
              <a:rPr lang="en-US" sz="2000" b="0" dirty="0">
                <a:solidFill>
                  <a:srgbClr val="0070C0"/>
                </a:solidFill>
              </a:rPr>
              <a:t>Antonio Pittalis</a:t>
            </a:r>
            <a:br>
              <a:rPr lang="en-US" sz="2000" b="0" dirty="0">
                <a:solidFill>
                  <a:srgbClr val="0070C0"/>
                </a:solidFill>
              </a:rPr>
            </a:br>
            <a:r>
              <a:rPr lang="en-US" sz="2000" b="0" dirty="0">
                <a:solidFill>
                  <a:srgbClr val="0070C0"/>
                </a:solidFill>
              </a:rPr>
              <a:t>IT Infrastructure Manager, Tiscali</a:t>
            </a:r>
            <a:endParaRPr lang="en-US" sz="2000" b="0" kern="1200" spc="0" dirty="0">
              <a:solidFill>
                <a:srgbClr val="0070C0"/>
              </a:solidFill>
              <a:latin typeface="Arial" charset="0"/>
            </a:endParaRPr>
          </a:p>
        </p:txBody>
      </p:sp>
      <p:sp>
        <p:nvSpPr>
          <p:cNvPr id="11" name="Rectangle 10"/>
          <p:cNvSpPr/>
          <p:nvPr/>
        </p:nvSpPr>
        <p:spPr>
          <a:xfrm>
            <a:off x="4880207" y="3328766"/>
            <a:ext cx="6181494" cy="1966692"/>
          </a:xfrm>
          <a:prstGeom prst="rect">
            <a:avLst/>
          </a:prstGeom>
        </p:spPr>
        <p:txBody>
          <a:bodyPr wrap="square">
            <a:spAutoFit/>
          </a:bodyPr>
          <a:lstStyle/>
          <a:p>
            <a:pPr>
              <a:spcAft>
                <a:spcPts val="1200"/>
              </a:spcAft>
              <a:buClr>
                <a:schemeClr val="accent2"/>
              </a:buClr>
            </a:pPr>
            <a:r>
              <a:rPr lang="en-US" sz="2000" b="1" dirty="0">
                <a:highlight>
                  <a:srgbClr val="FFFF00"/>
                </a:highlight>
              </a:rPr>
              <a:t>Tiscali is Italy’s only independent telecom operator</a:t>
            </a:r>
          </a:p>
          <a:p>
            <a:pPr algn="just">
              <a:lnSpc>
                <a:spcPct val="90000"/>
              </a:lnSpc>
            </a:pPr>
            <a:r>
              <a:rPr lang="en-US" sz="1700" b="1" dirty="0">
                <a:solidFill>
                  <a:srgbClr val="0070C0"/>
                </a:solidFill>
              </a:rPr>
              <a:t>Over its 17-year history, the company has maintained a vibrant culture of innovation and a clear vision for the future. The telecom grew quickly by offering phone and Internet access services. However, when the market rapidly shifted, Tiscali had to rethink its strategy. It pivoted quickly to break into the business-to-business (B2B) market with enterprise-class cloud services.</a:t>
            </a:r>
          </a:p>
        </p:txBody>
      </p:sp>
    </p:spTree>
    <p:extLst>
      <p:ext uri="{BB962C8B-B14F-4D97-AF65-F5344CB8AC3E}">
        <p14:creationId xmlns:p14="http://schemas.microsoft.com/office/powerpoint/2010/main" val="26999542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36213" y="359923"/>
            <a:ext cx="11171765" cy="904794"/>
          </a:xfrm>
        </p:spPr>
        <p:txBody>
          <a:bodyPr/>
          <a:lstStyle/>
          <a:p>
            <a:r>
              <a:rPr lang="en-US" dirty="0"/>
              <a:t>Unlocking the efficiency of the cloud</a:t>
            </a:r>
          </a:p>
        </p:txBody>
      </p:sp>
      <p:sp>
        <p:nvSpPr>
          <p:cNvPr id="12" name="Content Placeholder 5"/>
          <p:cNvSpPr>
            <a:spLocks noGrp="1"/>
          </p:cNvSpPr>
          <p:nvPr>
            <p:ph sz="quarter" idx="14"/>
          </p:nvPr>
        </p:nvSpPr>
        <p:spPr>
          <a:xfrm>
            <a:off x="734757" y="2505075"/>
            <a:ext cx="7463953" cy="3506259"/>
          </a:xfrm>
        </p:spPr>
        <p:txBody>
          <a:bodyPr/>
          <a:lstStyle/>
          <a:p>
            <a:pPr lvl="0"/>
            <a:r>
              <a:rPr lang="en-US" sz="1800" dirty="0"/>
              <a:t>Offer zero-downtime service-level agreements</a:t>
            </a:r>
          </a:p>
          <a:p>
            <a:pPr lvl="0"/>
            <a:r>
              <a:rPr lang="en-US" sz="1800" dirty="0"/>
              <a:t>Host multiple cloud services on a single, scalable storage platform</a:t>
            </a:r>
          </a:p>
          <a:p>
            <a:pPr lvl="0"/>
            <a:r>
              <a:rPr lang="en-US" sz="1800" dirty="0"/>
              <a:t>Protect customers’ data with secure multi-tenancy capabilities</a:t>
            </a:r>
          </a:p>
          <a:p>
            <a:pPr lvl="0"/>
            <a:r>
              <a:rPr lang="en-US" sz="1800" dirty="0"/>
              <a:t>Reclaim 50% of data center floor space and save 60% on power and cooling</a:t>
            </a:r>
          </a:p>
          <a:p>
            <a:r>
              <a:rPr lang="en-US" sz="1800" dirty="0"/>
              <a:t>Support 30% annual data growth while cutting the IT budget by 50%</a:t>
            </a:r>
          </a:p>
        </p:txBody>
      </p:sp>
      <p:sp>
        <p:nvSpPr>
          <p:cNvPr id="7" name="Footer Placeholder 6"/>
          <p:cNvSpPr>
            <a:spLocks noGrp="1"/>
          </p:cNvSpPr>
          <p:nvPr>
            <p:ph type="ftr" sz="quarter" idx="3"/>
          </p:nvPr>
        </p:nvSpPr>
        <p:spPr/>
        <p:txBody>
          <a:bodyPr/>
          <a:lstStyle/>
          <a:p>
            <a:r>
              <a:rPr lang="en-US" dirty="0">
                <a:solidFill>
                  <a:schemeClr val="tx1"/>
                </a:solidFill>
              </a:rPr>
              <a:t>© 2015 NetApp, Inc. All rights reserved. NetApp Proprietary – Limited Use Only</a:t>
            </a:r>
          </a:p>
        </p:txBody>
      </p:sp>
      <p:sp>
        <p:nvSpPr>
          <p:cNvPr id="8" name="Slide Number Placeholder 7"/>
          <p:cNvSpPr>
            <a:spLocks noGrp="1"/>
          </p:cNvSpPr>
          <p:nvPr>
            <p:ph type="sldNum" sz="quarter" idx="4"/>
          </p:nvPr>
        </p:nvSpPr>
        <p:spPr/>
        <p:txBody>
          <a:bodyPr/>
          <a:lstStyle/>
          <a:p>
            <a:fld id="{16AA2537-0790-4789-A16C-397C663A3332}" type="slidenum">
              <a:rPr lang="en-US" smtClean="0"/>
              <a:pPr/>
              <a:t>4</a:t>
            </a:fld>
            <a:endParaRPr lang="en-US" dirty="0"/>
          </a:p>
        </p:txBody>
      </p:sp>
      <p:sp>
        <p:nvSpPr>
          <p:cNvPr id="13" name="Rectangle 12"/>
          <p:cNvSpPr/>
          <p:nvPr/>
        </p:nvSpPr>
        <p:spPr>
          <a:xfrm>
            <a:off x="523875" y="1555424"/>
            <a:ext cx="9454558" cy="707886"/>
          </a:xfrm>
          <a:prstGeom prst="rect">
            <a:avLst/>
          </a:prstGeom>
        </p:spPr>
        <p:txBody>
          <a:bodyPr wrap="square">
            <a:spAutoFit/>
          </a:bodyPr>
          <a:lstStyle/>
          <a:p>
            <a:pPr>
              <a:buClr>
                <a:schemeClr val="accent2"/>
              </a:buClr>
            </a:pPr>
            <a:r>
              <a:rPr lang="en-US" sz="2000" dirty="0">
                <a:solidFill>
                  <a:schemeClr val="accent1"/>
                </a:solidFill>
              </a:rPr>
              <a:t>To lay the foundation for a Data Fabric, Tiscali modernized its data center with clustered Data ONTAP® and was able to:</a:t>
            </a:r>
          </a:p>
        </p:txBody>
      </p:sp>
      <p:sp>
        <p:nvSpPr>
          <p:cNvPr id="11" name="Rectangle 10"/>
          <p:cNvSpPr/>
          <p:nvPr/>
        </p:nvSpPr>
        <p:spPr>
          <a:xfrm>
            <a:off x="8221164" y="4361091"/>
            <a:ext cx="2709769" cy="1723549"/>
          </a:xfrm>
          <a:prstGeom prst="rect">
            <a:avLst/>
          </a:prstGeom>
        </p:spPr>
        <p:txBody>
          <a:bodyPr wrap="square">
            <a:spAutoFit/>
          </a:bodyPr>
          <a:lstStyle/>
          <a:p>
            <a:r>
              <a:rPr lang="en-US" sz="1400" dirty="0">
                <a:solidFill>
                  <a:srgbClr val="212121"/>
                </a:solidFill>
                <a:latin typeface="Arial,sans-serif"/>
              </a:rPr>
              <a:t>“The scalability of clustered Data ONTAP helps us respond quickly to unknown needs. Today our business is not waiting on the technology.”</a:t>
            </a:r>
            <a:endParaRPr lang="en-US" sz="1400" dirty="0">
              <a:solidFill>
                <a:srgbClr val="212121"/>
              </a:solidFill>
              <a:latin typeface="Segoe UI" panose="020B0502040204020203" pitchFamily="34" charset="0"/>
            </a:endParaRPr>
          </a:p>
          <a:p>
            <a:r>
              <a:rPr lang="en-US" sz="1200" dirty="0">
                <a:solidFill>
                  <a:srgbClr val="212121"/>
                </a:solidFill>
                <a:latin typeface="Arial,sans-serif"/>
              </a:rPr>
              <a:t>Antonio Pittalis</a:t>
            </a:r>
            <a:endParaRPr lang="en-US" sz="1200" dirty="0">
              <a:solidFill>
                <a:srgbClr val="212121"/>
              </a:solidFill>
              <a:latin typeface="Segoe UI" panose="020B0502040204020203" pitchFamily="34" charset="0"/>
            </a:endParaRPr>
          </a:p>
          <a:p>
            <a:r>
              <a:rPr lang="en-US" sz="1200" b="1" dirty="0">
                <a:solidFill>
                  <a:srgbClr val="0070C0"/>
                </a:solidFill>
                <a:latin typeface="Arial,sans-serif"/>
              </a:rPr>
              <a:t>IT Infrastructure Manager</a:t>
            </a:r>
            <a:br>
              <a:rPr lang="en-US" sz="1200" b="1" dirty="0">
                <a:solidFill>
                  <a:srgbClr val="0070C0"/>
                </a:solidFill>
                <a:latin typeface="Arial,sans-serif"/>
              </a:rPr>
            </a:br>
            <a:r>
              <a:rPr lang="en-US" sz="1200" b="1" dirty="0">
                <a:solidFill>
                  <a:srgbClr val="0070C0"/>
                </a:solidFill>
                <a:latin typeface="Arial,sans-serif"/>
              </a:rPr>
              <a:t>Tiscali</a:t>
            </a:r>
            <a:endParaRPr lang="en-US" sz="1200" b="1" dirty="0">
              <a:solidFill>
                <a:srgbClr val="0070C0"/>
              </a:solidFill>
              <a:latin typeface="Segoe UI" panose="020B0502040204020203" pitchFamily="34" charset="0"/>
            </a:endParaRPr>
          </a:p>
        </p:txBody>
      </p:sp>
      <p:pic>
        <p:nvPicPr>
          <p:cNvPr id="2" name="Picture 1"/>
          <p:cNvPicPr>
            <a:picLocks noChangeAspect="1"/>
          </p:cNvPicPr>
          <p:nvPr/>
        </p:nvPicPr>
        <p:blipFill rotWithShape="1">
          <a:blip r:embed="rId3" cstate="print"/>
          <a:srcRect l="24115"/>
          <a:stretch/>
        </p:blipFill>
        <p:spPr>
          <a:xfrm>
            <a:off x="8198711" y="2229379"/>
            <a:ext cx="2732222" cy="2028825"/>
          </a:xfrm>
          <a:prstGeom prst="rect">
            <a:avLst/>
          </a:prstGeom>
        </p:spPr>
      </p:pic>
    </p:spTree>
    <p:extLst>
      <p:ext uri="{BB962C8B-B14F-4D97-AF65-F5344CB8AC3E}">
        <p14:creationId xmlns:p14="http://schemas.microsoft.com/office/powerpoint/2010/main" val="3734184611"/>
      </p:ext>
    </p:extLst>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560</Words>
  <Application>Microsoft Office PowerPoint</Application>
  <PresentationFormat>Widescreen</PresentationFormat>
  <Paragraphs>43</Paragraphs>
  <Slides>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Arial,sans-serif</vt:lpstr>
      <vt:lpstr>Calibri</vt:lpstr>
      <vt:lpstr>Calibri Light</vt:lpstr>
      <vt:lpstr>Segoe UI</vt:lpstr>
      <vt:lpstr>Wingdings</vt:lpstr>
      <vt:lpstr>Office Theme</vt:lpstr>
      <vt:lpstr>Tiscali Case Study</vt:lpstr>
      <vt:lpstr>Tiscali: Brief</vt:lpstr>
      <vt:lpstr>Tiscali:  Delivering on bold business strategy with Data Fabric</vt:lpstr>
      <vt:lpstr>Unlocking the efficiency of the cloud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CIO Alliances</dc:title>
  <dc:creator>Maphopha, Patrick</dc:creator>
  <cp:lastModifiedBy>Maphopha, Patrick</cp:lastModifiedBy>
  <cp:revision>21</cp:revision>
  <cp:lastPrinted>2017-10-09T07:44:39Z</cp:lastPrinted>
  <dcterms:created xsi:type="dcterms:W3CDTF">2017-10-03T18:04:15Z</dcterms:created>
  <dcterms:modified xsi:type="dcterms:W3CDTF">2017-10-25T10:55:58Z</dcterms:modified>
</cp:coreProperties>
</file>