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9" r:id="rId15"/>
    <p:sldId id="271" r:id="rId16"/>
    <p:sldId id="268" r:id="rId17"/>
    <p:sldId id="273" r:id="rId18"/>
    <p:sldId id="275" r:id="rId19"/>
    <p:sldId id="276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0FC97-85B6-4488-B0BB-7A2182AC1C2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4D132-3CF1-4CD6-895E-DB8314666FCB}">
      <dgm:prSet phldrT="[Text]"/>
      <dgm:spPr/>
      <dgm:t>
        <a:bodyPr/>
        <a:lstStyle/>
        <a:p>
          <a:r>
            <a:rPr lang="de-CH" dirty="0" smtClean="0"/>
            <a:t>Control </a:t>
          </a:r>
          <a:endParaRPr lang="en-US" dirty="0"/>
        </a:p>
      </dgm:t>
    </dgm:pt>
    <dgm:pt modelId="{022C0078-A4D8-4B15-9B6D-631548889ACF}" type="parTrans" cxnId="{9A6AD435-C0C5-4743-BB77-FAFB6D521394}">
      <dgm:prSet/>
      <dgm:spPr/>
      <dgm:t>
        <a:bodyPr/>
        <a:lstStyle/>
        <a:p>
          <a:endParaRPr lang="en-US"/>
        </a:p>
      </dgm:t>
    </dgm:pt>
    <dgm:pt modelId="{016FAB7A-A018-4985-8B0D-592282615FDD}" type="sibTrans" cxnId="{9A6AD435-C0C5-4743-BB77-FAFB6D521394}">
      <dgm:prSet/>
      <dgm:spPr/>
      <dgm:t>
        <a:bodyPr/>
        <a:lstStyle/>
        <a:p>
          <a:endParaRPr lang="en-US"/>
        </a:p>
      </dgm:t>
    </dgm:pt>
    <dgm:pt modelId="{40B4FE2D-8B95-466C-8739-005E4B0C1B74}">
      <dgm:prSet phldrT="[Text]"/>
      <dgm:spPr/>
      <dgm:t>
        <a:bodyPr/>
        <a:lstStyle/>
        <a:p>
          <a:r>
            <a:rPr lang="de-CH" dirty="0" err="1" smtClean="0"/>
            <a:t>Influence</a:t>
          </a:r>
          <a:endParaRPr lang="en-US" dirty="0"/>
        </a:p>
      </dgm:t>
    </dgm:pt>
    <dgm:pt modelId="{88ABB3C4-F8BF-4961-911D-0DE2BC299736}" type="parTrans" cxnId="{C4EA5A81-073A-41B0-8346-6D5B4DFAAC94}">
      <dgm:prSet/>
      <dgm:spPr/>
      <dgm:t>
        <a:bodyPr/>
        <a:lstStyle/>
        <a:p>
          <a:endParaRPr lang="en-US"/>
        </a:p>
      </dgm:t>
    </dgm:pt>
    <dgm:pt modelId="{2383C8CE-4955-4D66-B6CF-8829EEC49B59}" type="sibTrans" cxnId="{C4EA5A81-073A-41B0-8346-6D5B4DFAAC94}">
      <dgm:prSet/>
      <dgm:spPr/>
      <dgm:t>
        <a:bodyPr/>
        <a:lstStyle/>
        <a:p>
          <a:endParaRPr lang="en-US"/>
        </a:p>
      </dgm:t>
    </dgm:pt>
    <dgm:pt modelId="{B5C32876-C09E-4101-ADC5-955764EADDFC}">
      <dgm:prSet phldrT="[Text]"/>
      <dgm:spPr/>
      <dgm:t>
        <a:bodyPr/>
        <a:lstStyle/>
        <a:p>
          <a:r>
            <a:rPr lang="de-CH" dirty="0" smtClean="0"/>
            <a:t>Information</a:t>
          </a:r>
          <a:endParaRPr lang="en-US" dirty="0"/>
        </a:p>
      </dgm:t>
    </dgm:pt>
    <dgm:pt modelId="{5CDEADD1-216A-4D63-B198-822774223DFD}" type="parTrans" cxnId="{B20F498B-8019-4818-A377-C0C157E4D917}">
      <dgm:prSet/>
      <dgm:spPr/>
      <dgm:t>
        <a:bodyPr/>
        <a:lstStyle/>
        <a:p>
          <a:endParaRPr lang="en-US"/>
        </a:p>
      </dgm:t>
    </dgm:pt>
    <dgm:pt modelId="{F6E1E4E6-F04D-4C54-8015-F3DB8348A942}" type="sibTrans" cxnId="{B20F498B-8019-4818-A377-C0C157E4D917}">
      <dgm:prSet/>
      <dgm:spPr/>
      <dgm:t>
        <a:bodyPr/>
        <a:lstStyle/>
        <a:p>
          <a:endParaRPr lang="en-US"/>
        </a:p>
      </dgm:t>
    </dgm:pt>
    <dgm:pt modelId="{84421183-40D9-4F69-9668-F8F7D7B4E60D}" type="pres">
      <dgm:prSet presAssocID="{6420FC97-85B6-4488-B0BB-7A2182AC1C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847001D-4DBE-4323-B234-8C1A5A373FA6}" type="pres">
      <dgm:prSet presAssocID="{66B4D132-3CF1-4CD6-895E-DB8314666FCB}" presName="dummy" presStyleCnt="0"/>
      <dgm:spPr/>
    </dgm:pt>
    <dgm:pt modelId="{9EFDE5C1-BE3A-4799-B253-116552EB6053}" type="pres">
      <dgm:prSet presAssocID="{66B4D132-3CF1-4CD6-895E-DB8314666FC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A05DDD-EB69-4289-8FC1-723DF89A4A5E}" type="pres">
      <dgm:prSet presAssocID="{016FAB7A-A018-4985-8B0D-592282615FDD}" presName="sibTrans" presStyleLbl="node1" presStyleIdx="0" presStyleCnt="3"/>
      <dgm:spPr/>
      <dgm:t>
        <a:bodyPr/>
        <a:lstStyle/>
        <a:p>
          <a:endParaRPr lang="en-ZA"/>
        </a:p>
      </dgm:t>
    </dgm:pt>
    <dgm:pt modelId="{46DEB342-87A7-4853-91BB-186F4B3EA3ED}" type="pres">
      <dgm:prSet presAssocID="{40B4FE2D-8B95-466C-8739-005E4B0C1B74}" presName="dummy" presStyleCnt="0"/>
      <dgm:spPr/>
    </dgm:pt>
    <dgm:pt modelId="{5C1E34F7-19D8-47FF-BC57-F4070B4E2C63}" type="pres">
      <dgm:prSet presAssocID="{40B4FE2D-8B95-466C-8739-005E4B0C1B7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679F10-9A73-45BA-8270-9307B1A565C8}" type="pres">
      <dgm:prSet presAssocID="{2383C8CE-4955-4D66-B6CF-8829EEC49B59}" presName="sibTrans" presStyleLbl="node1" presStyleIdx="1" presStyleCnt="3"/>
      <dgm:spPr/>
      <dgm:t>
        <a:bodyPr/>
        <a:lstStyle/>
        <a:p>
          <a:endParaRPr lang="en-ZA"/>
        </a:p>
      </dgm:t>
    </dgm:pt>
    <dgm:pt modelId="{568769A0-84B4-4CC7-A397-D1C60805A493}" type="pres">
      <dgm:prSet presAssocID="{B5C32876-C09E-4101-ADC5-955764EADDFC}" presName="dummy" presStyleCnt="0"/>
      <dgm:spPr/>
    </dgm:pt>
    <dgm:pt modelId="{D29CA0DD-4F58-4C1C-A6F6-8102316615A9}" type="pres">
      <dgm:prSet presAssocID="{B5C32876-C09E-4101-ADC5-955764EADDF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CC3FC-C3B1-45F4-88A8-FDB1AA451122}" type="pres">
      <dgm:prSet presAssocID="{F6E1E4E6-F04D-4C54-8015-F3DB8348A942}" presName="sibTrans" presStyleLbl="node1" presStyleIdx="2" presStyleCnt="3"/>
      <dgm:spPr/>
      <dgm:t>
        <a:bodyPr/>
        <a:lstStyle/>
        <a:p>
          <a:endParaRPr lang="en-ZA"/>
        </a:p>
      </dgm:t>
    </dgm:pt>
  </dgm:ptLst>
  <dgm:cxnLst>
    <dgm:cxn modelId="{3CD0A125-CB4D-4D1E-B7D3-95554DE290EC}" type="presOf" srcId="{B5C32876-C09E-4101-ADC5-955764EADDFC}" destId="{D29CA0DD-4F58-4C1C-A6F6-8102316615A9}" srcOrd="0" destOrd="0" presId="urn:microsoft.com/office/officeart/2005/8/layout/cycle1"/>
    <dgm:cxn modelId="{BEF8406E-8BA6-406C-B6E1-F858E278D8FE}" type="presOf" srcId="{F6E1E4E6-F04D-4C54-8015-F3DB8348A942}" destId="{EFFCC3FC-C3B1-45F4-88A8-FDB1AA451122}" srcOrd="0" destOrd="0" presId="urn:microsoft.com/office/officeart/2005/8/layout/cycle1"/>
    <dgm:cxn modelId="{9D4E3B42-626D-4340-B43D-435C630802A0}" type="presOf" srcId="{016FAB7A-A018-4985-8B0D-592282615FDD}" destId="{E0A05DDD-EB69-4289-8FC1-723DF89A4A5E}" srcOrd="0" destOrd="0" presId="urn:microsoft.com/office/officeart/2005/8/layout/cycle1"/>
    <dgm:cxn modelId="{CEB80865-AF71-44D2-B082-8008CC3453F1}" type="presOf" srcId="{40B4FE2D-8B95-466C-8739-005E4B0C1B74}" destId="{5C1E34F7-19D8-47FF-BC57-F4070B4E2C63}" srcOrd="0" destOrd="0" presId="urn:microsoft.com/office/officeart/2005/8/layout/cycle1"/>
    <dgm:cxn modelId="{1833917C-E05D-4984-9291-BF68D4D1D6E9}" type="presOf" srcId="{2383C8CE-4955-4D66-B6CF-8829EEC49B59}" destId="{B5679F10-9A73-45BA-8270-9307B1A565C8}" srcOrd="0" destOrd="0" presId="urn:microsoft.com/office/officeart/2005/8/layout/cycle1"/>
    <dgm:cxn modelId="{5D5CC404-7022-4573-9929-09366C8A8E34}" type="presOf" srcId="{66B4D132-3CF1-4CD6-895E-DB8314666FCB}" destId="{9EFDE5C1-BE3A-4799-B253-116552EB6053}" srcOrd="0" destOrd="0" presId="urn:microsoft.com/office/officeart/2005/8/layout/cycle1"/>
    <dgm:cxn modelId="{C4EA5A81-073A-41B0-8346-6D5B4DFAAC94}" srcId="{6420FC97-85B6-4488-B0BB-7A2182AC1C21}" destId="{40B4FE2D-8B95-466C-8739-005E4B0C1B74}" srcOrd="1" destOrd="0" parTransId="{88ABB3C4-F8BF-4961-911D-0DE2BC299736}" sibTransId="{2383C8CE-4955-4D66-B6CF-8829EEC49B59}"/>
    <dgm:cxn modelId="{9A6AD435-C0C5-4743-BB77-FAFB6D521394}" srcId="{6420FC97-85B6-4488-B0BB-7A2182AC1C21}" destId="{66B4D132-3CF1-4CD6-895E-DB8314666FCB}" srcOrd="0" destOrd="0" parTransId="{022C0078-A4D8-4B15-9B6D-631548889ACF}" sibTransId="{016FAB7A-A018-4985-8B0D-592282615FDD}"/>
    <dgm:cxn modelId="{04B6886A-B22D-4ABD-8466-FDDB2FC8F0B2}" type="presOf" srcId="{6420FC97-85B6-4488-B0BB-7A2182AC1C21}" destId="{84421183-40D9-4F69-9668-F8F7D7B4E60D}" srcOrd="0" destOrd="0" presId="urn:microsoft.com/office/officeart/2005/8/layout/cycle1"/>
    <dgm:cxn modelId="{B20F498B-8019-4818-A377-C0C157E4D917}" srcId="{6420FC97-85B6-4488-B0BB-7A2182AC1C21}" destId="{B5C32876-C09E-4101-ADC5-955764EADDFC}" srcOrd="2" destOrd="0" parTransId="{5CDEADD1-216A-4D63-B198-822774223DFD}" sibTransId="{F6E1E4E6-F04D-4C54-8015-F3DB8348A942}"/>
    <dgm:cxn modelId="{D4EE3963-7DA2-43A3-B74C-9B8C9D9518AC}" type="presParOf" srcId="{84421183-40D9-4F69-9668-F8F7D7B4E60D}" destId="{1847001D-4DBE-4323-B234-8C1A5A373FA6}" srcOrd="0" destOrd="0" presId="urn:microsoft.com/office/officeart/2005/8/layout/cycle1"/>
    <dgm:cxn modelId="{716D4C4B-EB4F-4780-8B5D-71EFE2ADA905}" type="presParOf" srcId="{84421183-40D9-4F69-9668-F8F7D7B4E60D}" destId="{9EFDE5C1-BE3A-4799-B253-116552EB6053}" srcOrd="1" destOrd="0" presId="urn:microsoft.com/office/officeart/2005/8/layout/cycle1"/>
    <dgm:cxn modelId="{CB1E37D4-25AA-4D05-8C31-3BBFBEE117F3}" type="presParOf" srcId="{84421183-40D9-4F69-9668-F8F7D7B4E60D}" destId="{E0A05DDD-EB69-4289-8FC1-723DF89A4A5E}" srcOrd="2" destOrd="0" presId="urn:microsoft.com/office/officeart/2005/8/layout/cycle1"/>
    <dgm:cxn modelId="{293B8594-7D3F-4DC8-81E6-926049F3225E}" type="presParOf" srcId="{84421183-40D9-4F69-9668-F8F7D7B4E60D}" destId="{46DEB342-87A7-4853-91BB-186F4B3EA3ED}" srcOrd="3" destOrd="0" presId="urn:microsoft.com/office/officeart/2005/8/layout/cycle1"/>
    <dgm:cxn modelId="{2C3FF0FB-C12B-4277-91A0-4A70E287883E}" type="presParOf" srcId="{84421183-40D9-4F69-9668-F8F7D7B4E60D}" destId="{5C1E34F7-19D8-47FF-BC57-F4070B4E2C63}" srcOrd="4" destOrd="0" presId="urn:microsoft.com/office/officeart/2005/8/layout/cycle1"/>
    <dgm:cxn modelId="{07EA4C1D-D60B-4411-ABEF-9C9F2F16CA69}" type="presParOf" srcId="{84421183-40D9-4F69-9668-F8F7D7B4E60D}" destId="{B5679F10-9A73-45BA-8270-9307B1A565C8}" srcOrd="5" destOrd="0" presId="urn:microsoft.com/office/officeart/2005/8/layout/cycle1"/>
    <dgm:cxn modelId="{0D95EC9A-D040-4605-A938-B73798E918D7}" type="presParOf" srcId="{84421183-40D9-4F69-9668-F8F7D7B4E60D}" destId="{568769A0-84B4-4CC7-A397-D1C60805A493}" srcOrd="6" destOrd="0" presId="urn:microsoft.com/office/officeart/2005/8/layout/cycle1"/>
    <dgm:cxn modelId="{3449E1D3-2ADF-4F37-A4C0-E097581A7E08}" type="presParOf" srcId="{84421183-40D9-4F69-9668-F8F7D7B4E60D}" destId="{D29CA0DD-4F58-4C1C-A6F6-8102316615A9}" srcOrd="7" destOrd="0" presId="urn:microsoft.com/office/officeart/2005/8/layout/cycle1"/>
    <dgm:cxn modelId="{FE8CAF9A-339E-4115-9247-4C39571226FF}" type="presParOf" srcId="{84421183-40D9-4F69-9668-F8F7D7B4E60D}" destId="{EFFCC3FC-C3B1-45F4-88A8-FDB1AA45112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DE5C1-BE3A-4799-B253-116552EB6053}">
      <dsp:nvSpPr>
        <dsp:cNvPr id="0" name=""/>
        <dsp:cNvSpPr/>
      </dsp:nvSpPr>
      <dsp:spPr>
        <a:xfrm>
          <a:off x="3038161" y="208694"/>
          <a:ext cx="1064963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Control </a:t>
          </a:r>
          <a:endParaRPr lang="en-US" sz="1500" kern="1200" dirty="0"/>
        </a:p>
      </dsp:txBody>
      <dsp:txXfrm>
        <a:off x="3038161" y="208694"/>
        <a:ext cx="1064963" cy="1064963"/>
      </dsp:txXfrm>
    </dsp:sp>
    <dsp:sp modelId="{E0A05DDD-EB69-4289-8FC1-723DF89A4A5E}">
      <dsp:nvSpPr>
        <dsp:cNvPr id="0" name=""/>
        <dsp:cNvSpPr/>
      </dsp:nvSpPr>
      <dsp:spPr>
        <a:xfrm>
          <a:off x="1418258" y="-245"/>
          <a:ext cx="2515739" cy="2515739"/>
        </a:xfrm>
        <a:prstGeom prst="circularArrow">
          <a:avLst>
            <a:gd name="adj1" fmla="val 8255"/>
            <a:gd name="adj2" fmla="val 576653"/>
            <a:gd name="adj3" fmla="val 2961404"/>
            <a:gd name="adj4" fmla="val 53365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34F7-19D8-47FF-BC57-F4070B4E2C63}">
      <dsp:nvSpPr>
        <dsp:cNvPr id="0" name=""/>
        <dsp:cNvSpPr/>
      </dsp:nvSpPr>
      <dsp:spPr>
        <a:xfrm>
          <a:off x="2143646" y="1758039"/>
          <a:ext cx="1064963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err="1" smtClean="0"/>
            <a:t>Influence</a:t>
          </a:r>
          <a:endParaRPr lang="en-US" sz="1500" kern="1200" dirty="0"/>
        </a:p>
      </dsp:txBody>
      <dsp:txXfrm>
        <a:off x="2143646" y="1758039"/>
        <a:ext cx="1064963" cy="1064963"/>
      </dsp:txXfrm>
    </dsp:sp>
    <dsp:sp modelId="{B5679F10-9A73-45BA-8270-9307B1A565C8}">
      <dsp:nvSpPr>
        <dsp:cNvPr id="0" name=""/>
        <dsp:cNvSpPr/>
      </dsp:nvSpPr>
      <dsp:spPr>
        <a:xfrm>
          <a:off x="1418258" y="-245"/>
          <a:ext cx="2515739" cy="2515739"/>
        </a:xfrm>
        <a:prstGeom prst="circularArrow">
          <a:avLst>
            <a:gd name="adj1" fmla="val 8255"/>
            <a:gd name="adj2" fmla="val 576653"/>
            <a:gd name="adj3" fmla="val 10169982"/>
            <a:gd name="adj4" fmla="val 7261944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CA0DD-4F58-4C1C-A6F6-8102316615A9}">
      <dsp:nvSpPr>
        <dsp:cNvPr id="0" name=""/>
        <dsp:cNvSpPr/>
      </dsp:nvSpPr>
      <dsp:spPr>
        <a:xfrm>
          <a:off x="1249131" y="208694"/>
          <a:ext cx="1064963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Information</a:t>
          </a:r>
          <a:endParaRPr lang="en-US" sz="1500" kern="1200" dirty="0"/>
        </a:p>
      </dsp:txBody>
      <dsp:txXfrm>
        <a:off x="1249131" y="208694"/>
        <a:ext cx="1064963" cy="1064963"/>
      </dsp:txXfrm>
    </dsp:sp>
    <dsp:sp modelId="{EFFCC3FC-C3B1-45F4-88A8-FDB1AA451122}">
      <dsp:nvSpPr>
        <dsp:cNvPr id="0" name=""/>
        <dsp:cNvSpPr/>
      </dsp:nvSpPr>
      <dsp:spPr>
        <a:xfrm>
          <a:off x="1418258" y="-245"/>
          <a:ext cx="2515739" cy="2515739"/>
        </a:xfrm>
        <a:prstGeom prst="circularArrow">
          <a:avLst>
            <a:gd name="adj1" fmla="val 8255"/>
            <a:gd name="adj2" fmla="val 576653"/>
            <a:gd name="adj3" fmla="val 16854432"/>
            <a:gd name="adj4" fmla="val 14968916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278C-A89B-495E-9FFB-988FFC4F104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7EC7-B6A4-42E8-9D6C-6E88BC5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12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D4A1-A976-44FA-B729-8D61623412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0B69-D2B3-4D14-805D-3554D984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4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Showing value rather</a:t>
            </a:r>
            <a:r>
              <a:rPr lang="en-ZA" baseline="0" dirty="0" smtClean="0"/>
              <a:t> than argument with fear when it comes to budget or policy decisions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573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2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285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1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1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8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471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0AB-7994-4BF4-8BAE-7D82AFC65193}" type="datetime1">
              <a:rPr lang="en-US" smtClean="0"/>
              <a:t>6/21/2019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D535-5CF4-4CB5-93DD-F332844018D7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FF3C-D0E7-40FF-A859-A07F365A0294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0B1E-FC13-4CC6-8A08-0FD556341FE6}" type="datetime1">
              <a:rPr lang="en-US" smtClean="0"/>
              <a:t>6/21/2019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66C6-7C09-4CDD-B6C8-B0DB7267155F}" type="datetime1">
              <a:rPr lang="en-US" smtClean="0"/>
              <a:t>6/21/2019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927-2D8A-4E11-BF85-244F5784A1A1}" type="datetime1">
              <a:rPr lang="en-US" smtClean="0"/>
              <a:t>6/21/2019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8476-3336-4DC5-9911-025DC021DEA2}" type="datetime1">
              <a:rPr lang="en-US" smtClean="0"/>
              <a:t>6/21/2019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B4C6-B71D-4B80-84C0-BE192150C903}" type="datetime1">
              <a:rPr lang="en-US" smtClean="0"/>
              <a:t>6/21/2019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A306-8ED1-4A71-9596-77E5D2D83C2B}" type="datetime1">
              <a:rPr lang="en-US" smtClean="0"/>
              <a:t>6/21/2019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1D4-C441-4747-8AC8-5E128397E329}" type="datetime1">
              <a:rPr lang="en-US" smtClean="0"/>
              <a:t>6/21/2019</a:t>
            </a:fld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9F9EA8-3915-4A65-B4DA-AD2ED38F2D7B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32D93E-0AD2-4693-A4CC-D9EA53DC777A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yzer.com/training/courses/mastering-business-mode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yzer.com/training/courses/mastering-value-propositio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3528392" cy="23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59"/>
            <a:ext cx="3035648" cy="15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2538"/>
            <a:ext cx="1964457" cy="14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82" y="2541497"/>
            <a:ext cx="2552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796283"/>
            <a:ext cx="7543800" cy="685800"/>
          </a:xfrm>
        </p:spPr>
        <p:txBody>
          <a:bodyPr/>
          <a:lstStyle/>
          <a:p>
            <a:r>
              <a:rPr lang="en-ZA" dirty="0" smtClean="0"/>
              <a:t>Intro</a:t>
            </a:r>
            <a:endParaRPr lang="en-Z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5846"/>
            <a:ext cx="2808311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DA15-1273-4766-B0ED-3ED1DED00536}" type="datetime1">
              <a:rPr lang="en-US" smtClean="0"/>
              <a:t>6/21/2019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61" y="987574"/>
            <a:ext cx="2710830" cy="14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57600"/>
            <a:ext cx="8259256" cy="685800"/>
          </a:xfrm>
        </p:spPr>
        <p:txBody>
          <a:bodyPr/>
          <a:lstStyle/>
          <a:p>
            <a:r>
              <a:rPr lang="de-CH" sz="3200" dirty="0" smtClean="0"/>
              <a:t>1.</a:t>
            </a:r>
            <a:r>
              <a:rPr lang="en-US" sz="3200" dirty="0"/>
              <a:t> Putting out fires vs. strategic </a:t>
            </a:r>
            <a:r>
              <a:rPr lang="en-US" sz="3200" dirty="0" smtClean="0"/>
              <a:t>proposition</a:t>
            </a:r>
            <a:r>
              <a:rPr lang="de-CH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3161571" y="3333096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 smtClean="0"/>
              <a:t>Source: </a:t>
            </a:r>
            <a:r>
              <a:rPr lang="de-CH" sz="800" dirty="0" err="1" smtClean="0"/>
              <a:t>Strategyzer</a:t>
            </a:r>
            <a:r>
              <a:rPr lang="de-CH" sz="800" dirty="0" smtClean="0"/>
              <a:t> (</a:t>
            </a:r>
            <a:r>
              <a:rPr lang="en-US" sz="800" dirty="0">
                <a:hlinkClick r:id="rId3"/>
              </a:rPr>
              <a:t>https://www.strategyzer.com/training/courses/mastering-business-models</a:t>
            </a:r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5526"/>
            <a:ext cx="489654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555526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err="1" smtClean="0"/>
              <a:t>Treat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Department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company</a:t>
            </a:r>
            <a:r>
              <a:rPr lang="de-CH" dirty="0" smtClean="0"/>
              <a:t>. </a:t>
            </a:r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r>
              <a:rPr lang="de-CH" dirty="0" err="1" smtClean="0"/>
              <a:t>Improve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endParaRPr lang="de-CH" dirty="0" smtClean="0"/>
          </a:p>
          <a:p>
            <a:pPr marL="342900" indent="-342900">
              <a:buAutoNum type="arabicPeriod"/>
            </a:pPr>
            <a:endParaRPr lang="de-C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57600"/>
            <a:ext cx="8331264" cy="685800"/>
          </a:xfrm>
        </p:spPr>
        <p:txBody>
          <a:bodyPr/>
          <a:lstStyle/>
          <a:p>
            <a:r>
              <a:rPr lang="de-CH" sz="3200" dirty="0" smtClean="0"/>
              <a:t>1.</a:t>
            </a:r>
            <a:r>
              <a:rPr lang="en-US" sz="3200" dirty="0"/>
              <a:t> Putting out fires vs. strategic </a:t>
            </a:r>
            <a:r>
              <a:rPr lang="en-US" sz="3200" dirty="0" smtClean="0"/>
              <a:t>proposition</a:t>
            </a:r>
            <a:r>
              <a:rPr lang="de-CH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502"/>
            <a:ext cx="522629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3579862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 smtClean="0"/>
              <a:t>Source: </a:t>
            </a:r>
            <a:r>
              <a:rPr lang="de-CH" sz="800" dirty="0" err="1" smtClean="0"/>
              <a:t>Strategyzer</a:t>
            </a:r>
            <a:r>
              <a:rPr lang="de-CH" sz="800" dirty="0" smtClean="0"/>
              <a:t> (</a:t>
            </a:r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www.strategyzer.com/training/courses/mastering-value-propositions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48351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err="1" smtClean="0"/>
              <a:t>Understand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customer</a:t>
            </a:r>
            <a:endParaRPr lang="de-CH" dirty="0" smtClean="0"/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r>
              <a:rPr lang="de-CH" dirty="0" err="1" smtClean="0"/>
              <a:t>Map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Value </a:t>
            </a:r>
            <a:r>
              <a:rPr lang="de-CH" dirty="0" err="1" smtClean="0"/>
              <a:t>proposition</a:t>
            </a:r>
            <a:r>
              <a:rPr lang="de-CH" dirty="0" smtClean="0"/>
              <a:t> 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627534"/>
            <a:ext cx="6840760" cy="2880320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Talk </a:t>
            </a:r>
            <a:r>
              <a:rPr lang="de-CH" dirty="0" err="1" smtClean="0"/>
              <a:t>risk</a:t>
            </a:r>
            <a:r>
              <a:rPr lang="de-CH" dirty="0" smtClean="0"/>
              <a:t> not </a:t>
            </a:r>
            <a:r>
              <a:rPr lang="de-CH" dirty="0" err="1" smtClean="0"/>
              <a:t>Cyber</a:t>
            </a:r>
            <a:r>
              <a:rPr lang="de-CH" dirty="0" smtClean="0"/>
              <a:t> Security</a:t>
            </a:r>
          </a:p>
          <a:p>
            <a:pPr marL="18288" indent="0">
              <a:buNone/>
            </a:pPr>
            <a:r>
              <a:rPr lang="de-CH" dirty="0" smtClean="0"/>
              <a:t> </a:t>
            </a:r>
          </a:p>
          <a:p>
            <a:pPr lvl="1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managing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posture</a:t>
            </a:r>
            <a:r>
              <a:rPr lang="de-CH" dirty="0" smtClean="0"/>
              <a:t>?</a:t>
            </a:r>
          </a:p>
          <a:p>
            <a:pPr lvl="2"/>
            <a:r>
              <a:rPr lang="de-CH" dirty="0" smtClean="0"/>
              <a:t>Technical </a:t>
            </a:r>
            <a:r>
              <a:rPr lang="de-CH" dirty="0" err="1" smtClean="0"/>
              <a:t>debt</a:t>
            </a:r>
            <a:r>
              <a:rPr lang="de-CH" dirty="0" smtClean="0"/>
              <a:t> – </a:t>
            </a:r>
            <a:r>
              <a:rPr lang="de-CH" dirty="0" err="1" smtClean="0"/>
              <a:t>ongoing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legacy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endParaRPr lang="de-CH" dirty="0" smtClean="0"/>
          </a:p>
          <a:p>
            <a:pPr lvl="2"/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certain</a:t>
            </a:r>
            <a:r>
              <a:rPr lang="de-CH" dirty="0" smtClean="0"/>
              <a:t> </a:t>
            </a:r>
            <a:r>
              <a:rPr lang="de-CH" dirty="0" err="1" smtClean="0"/>
              <a:t>risks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acceptable</a:t>
            </a:r>
            <a:r>
              <a:rPr lang="de-CH" dirty="0" smtClean="0"/>
              <a:t> =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benefit</a:t>
            </a:r>
            <a:endParaRPr lang="de-CH" dirty="0" smtClean="0"/>
          </a:p>
          <a:p>
            <a:pPr marL="749808" lvl="2" indent="0">
              <a:buNone/>
            </a:pPr>
            <a:endParaRPr lang="de-CH" dirty="0" smtClean="0"/>
          </a:p>
          <a:p>
            <a:pPr lvl="1"/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governance</a:t>
            </a:r>
            <a:r>
              <a:rPr lang="de-CH" dirty="0" smtClean="0"/>
              <a:t> </a:t>
            </a:r>
            <a:r>
              <a:rPr lang="de-CH" dirty="0" err="1" smtClean="0"/>
              <a:t>structure</a:t>
            </a:r>
            <a:r>
              <a:rPr lang="de-CH" dirty="0" smtClean="0"/>
              <a:t>?</a:t>
            </a:r>
          </a:p>
          <a:p>
            <a:pPr lvl="2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did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set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manage </a:t>
            </a:r>
            <a:r>
              <a:rPr lang="de-CH" dirty="0" err="1" smtClean="0"/>
              <a:t>security</a:t>
            </a:r>
            <a:r>
              <a:rPr lang="de-CH" dirty="0" smtClean="0"/>
              <a:t> </a:t>
            </a:r>
            <a:r>
              <a:rPr lang="de-CH" dirty="0" err="1" smtClean="0"/>
              <a:t>controls</a:t>
            </a:r>
            <a:r>
              <a:rPr lang="de-CH" dirty="0" smtClean="0"/>
              <a:t>/</a:t>
            </a:r>
            <a:r>
              <a:rPr lang="de-CH" dirty="0" err="1" smtClean="0"/>
              <a:t>tools</a:t>
            </a:r>
            <a:endParaRPr lang="de-CH" dirty="0" smtClean="0"/>
          </a:p>
          <a:p>
            <a:pPr marL="749808" lvl="2" indent="0">
              <a:buNone/>
            </a:pPr>
            <a:endParaRPr lang="de-CH" dirty="0" smtClean="0"/>
          </a:p>
          <a:p>
            <a:pPr lvl="1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preparing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future</a:t>
            </a:r>
            <a:r>
              <a:rPr lang="de-CH" dirty="0" smtClean="0"/>
              <a:t>?</a:t>
            </a:r>
          </a:p>
          <a:p>
            <a:pPr lvl="2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avoiding</a:t>
            </a:r>
            <a:r>
              <a:rPr lang="de-CH" dirty="0" smtClean="0"/>
              <a:t> additional </a:t>
            </a:r>
            <a:r>
              <a:rPr lang="de-CH" dirty="0" err="1" smtClean="0"/>
              <a:t>debts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deficits</a:t>
            </a:r>
            <a:r>
              <a:rPr lang="de-CH" dirty="0" smtClean="0"/>
              <a:t>?</a:t>
            </a:r>
          </a:p>
          <a:p>
            <a:pPr lvl="2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enabling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651870"/>
            <a:ext cx="7543800" cy="685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2. Management “doesn`t seem to get it”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56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771550"/>
            <a:ext cx="6542856" cy="3031231"/>
          </a:xfrm>
        </p:spPr>
        <p:txBody>
          <a:bodyPr>
            <a:normAutofit fontScale="85000" lnSpcReduction="20000"/>
          </a:bodyPr>
          <a:lstStyle/>
          <a:p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«personal» </a:t>
            </a:r>
          </a:p>
          <a:p>
            <a:pPr marL="18288" indent="0">
              <a:buNone/>
            </a:pPr>
            <a:endParaRPr lang="de-CH" dirty="0" smtClean="0"/>
          </a:p>
          <a:p>
            <a:pPr lvl="1"/>
            <a:r>
              <a:rPr lang="de-CH" dirty="0" err="1" smtClean="0"/>
              <a:t>Phish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C-Suite (</a:t>
            </a:r>
            <a:r>
              <a:rPr lang="de-CH" dirty="0" err="1" smtClean="0"/>
              <a:t>theoretically</a:t>
            </a:r>
            <a:r>
              <a:rPr lang="de-CH" dirty="0" smtClean="0"/>
              <a:t>) </a:t>
            </a:r>
          </a:p>
          <a:p>
            <a:pPr marL="384048" lvl="1" indent="0">
              <a:buNone/>
            </a:pPr>
            <a:endParaRPr lang="de-CH" dirty="0" smtClean="0"/>
          </a:p>
          <a:p>
            <a:pPr lvl="1"/>
            <a:r>
              <a:rPr lang="de-CH" dirty="0" smtClean="0"/>
              <a:t>Social Media Do`s and Dont`s (privacy settings, etc.) </a:t>
            </a:r>
          </a:p>
          <a:p>
            <a:pPr marL="384048" lvl="1" indent="0">
              <a:buNone/>
            </a:pPr>
            <a:endParaRPr lang="de-CH" dirty="0" smtClean="0"/>
          </a:p>
          <a:p>
            <a:pPr lvl="1"/>
            <a:r>
              <a:rPr lang="de-CH" dirty="0" err="1" smtClean="0"/>
              <a:t>Develop</a:t>
            </a:r>
            <a:r>
              <a:rPr lang="de-CH" dirty="0" smtClean="0"/>
              <a:t> </a:t>
            </a:r>
            <a:r>
              <a:rPr lang="de-CH" dirty="0" err="1" smtClean="0"/>
              <a:t>security</a:t>
            </a:r>
            <a:r>
              <a:rPr lang="de-CH" dirty="0" smtClean="0"/>
              <a:t> </a:t>
            </a:r>
            <a:r>
              <a:rPr lang="de-CH" dirty="0" err="1" smtClean="0"/>
              <a:t>guides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home</a:t>
            </a:r>
            <a:r>
              <a:rPr lang="de-CH" dirty="0" smtClean="0"/>
              <a:t> </a:t>
            </a:r>
            <a:r>
              <a:rPr lang="de-CH" dirty="0" err="1" smtClean="0"/>
              <a:t>environment</a:t>
            </a:r>
            <a:endParaRPr lang="de-CH" dirty="0" smtClean="0"/>
          </a:p>
          <a:p>
            <a:pPr lvl="2"/>
            <a:r>
              <a:rPr lang="de-CH" dirty="0" smtClean="0"/>
              <a:t>parental </a:t>
            </a:r>
            <a:r>
              <a:rPr lang="de-CH" dirty="0" err="1" smtClean="0"/>
              <a:t>control</a:t>
            </a:r>
            <a:r>
              <a:rPr lang="de-CH" dirty="0" smtClean="0"/>
              <a:t>, </a:t>
            </a:r>
            <a:r>
              <a:rPr lang="de-CH" dirty="0" err="1" smtClean="0"/>
              <a:t>ACL`s</a:t>
            </a:r>
            <a:r>
              <a:rPr lang="de-CH" dirty="0" smtClean="0"/>
              <a:t>, MAC </a:t>
            </a:r>
            <a:r>
              <a:rPr lang="de-CH" dirty="0" err="1" smtClean="0"/>
              <a:t>Address</a:t>
            </a:r>
            <a:r>
              <a:rPr lang="de-CH" dirty="0" smtClean="0"/>
              <a:t> </a:t>
            </a:r>
            <a:r>
              <a:rPr lang="de-CH" dirty="0" err="1" smtClean="0"/>
              <a:t>Filtering</a:t>
            </a:r>
            <a:r>
              <a:rPr lang="de-CH" dirty="0" smtClean="0"/>
              <a:t>, etc. </a:t>
            </a:r>
          </a:p>
          <a:p>
            <a:pPr lvl="2"/>
            <a:r>
              <a:rPr lang="de-CH" dirty="0" err="1" smtClean="0"/>
              <a:t>Offer</a:t>
            </a:r>
            <a:r>
              <a:rPr lang="de-CH" dirty="0" smtClean="0"/>
              <a:t> </a:t>
            </a:r>
            <a:r>
              <a:rPr lang="de-CH" dirty="0" err="1" smtClean="0"/>
              <a:t>guidance</a:t>
            </a:r>
            <a:r>
              <a:rPr lang="de-CH" dirty="0" smtClean="0"/>
              <a:t> on </a:t>
            </a:r>
            <a:r>
              <a:rPr lang="de-CH" dirty="0" err="1" smtClean="0"/>
              <a:t>cloud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(e.g. </a:t>
            </a:r>
            <a:r>
              <a:rPr lang="de-CH" dirty="0" err="1" smtClean="0"/>
              <a:t>Evernote</a:t>
            </a:r>
            <a:r>
              <a:rPr lang="de-CH" dirty="0" smtClean="0"/>
              <a:t>) </a:t>
            </a:r>
          </a:p>
          <a:p>
            <a:pPr lvl="2"/>
            <a:r>
              <a:rPr lang="de-CH" dirty="0" smtClean="0"/>
              <a:t>Crash </a:t>
            </a:r>
            <a:r>
              <a:rPr lang="de-CH" dirty="0" err="1" smtClean="0"/>
              <a:t>course</a:t>
            </a:r>
            <a:r>
              <a:rPr lang="de-CH" dirty="0" smtClean="0"/>
              <a:t> in mobile </a:t>
            </a:r>
            <a:r>
              <a:rPr lang="de-CH" dirty="0" err="1" smtClean="0"/>
              <a:t>security</a:t>
            </a:r>
            <a:endParaRPr lang="de-CH" dirty="0" smtClean="0"/>
          </a:p>
          <a:p>
            <a:pPr marL="384048" lvl="1" indent="0">
              <a:buNone/>
            </a:pPr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651870"/>
            <a:ext cx="7543800" cy="685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2. Management “doesn`t seem to get it”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2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Ignite the conversation</a:t>
            </a:r>
          </a:p>
          <a:p>
            <a:pPr lvl="1"/>
            <a:r>
              <a:rPr lang="de-CH" dirty="0" smtClean="0"/>
              <a:t>Create «CISO Lunch»</a:t>
            </a:r>
          </a:p>
          <a:p>
            <a:pPr lvl="1"/>
            <a:r>
              <a:rPr lang="de-CH" dirty="0" smtClean="0"/>
              <a:t>Quarterly Security Updates </a:t>
            </a:r>
          </a:p>
          <a:p>
            <a:pPr lvl="1"/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Intra</a:t>
            </a:r>
            <a:r>
              <a:rPr lang="de-CH" dirty="0" smtClean="0"/>
              <a:t> – </a:t>
            </a:r>
            <a:r>
              <a:rPr lang="de-CH" dirty="0" err="1" smtClean="0"/>
              <a:t>Social</a:t>
            </a:r>
            <a:r>
              <a:rPr lang="de-CH" dirty="0" smtClean="0"/>
              <a:t> – Media Channel</a:t>
            </a:r>
          </a:p>
          <a:p>
            <a:pPr lvl="1"/>
            <a:r>
              <a:rPr lang="de-CH" dirty="0" smtClean="0"/>
              <a:t>Coffee – Breaks </a:t>
            </a:r>
            <a:r>
              <a:rPr lang="de-CH" dirty="0" err="1" smtClean="0"/>
              <a:t>with</a:t>
            </a:r>
            <a:r>
              <a:rPr lang="de-CH" dirty="0" smtClean="0"/>
              <a:t> Marketing/Data-</a:t>
            </a:r>
            <a:r>
              <a:rPr lang="de-CH" dirty="0" err="1" smtClean="0"/>
              <a:t>Analysts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57600"/>
            <a:ext cx="8259256" cy="685800"/>
          </a:xfrm>
        </p:spPr>
        <p:txBody>
          <a:bodyPr/>
          <a:lstStyle/>
          <a:p>
            <a:r>
              <a:rPr lang="de-CH" sz="3200" dirty="0"/>
              <a:t>3</a:t>
            </a:r>
            <a:r>
              <a:rPr lang="de-CH" sz="3200" dirty="0" smtClean="0"/>
              <a:t>. </a:t>
            </a:r>
            <a:r>
              <a:rPr lang="en-US" sz="3200" dirty="0"/>
              <a:t>Disconnected communication </a:t>
            </a:r>
            <a:r>
              <a:rPr lang="en-US" sz="3200" dirty="0" smtClean="0"/>
              <a:t>channels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5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3728" y="195487"/>
            <a:ext cx="6614864" cy="1296144"/>
          </a:xfrm>
        </p:spPr>
        <p:txBody>
          <a:bodyPr/>
          <a:lstStyle/>
          <a:p>
            <a:r>
              <a:rPr lang="de-CH" dirty="0" smtClean="0"/>
              <a:t>TRUST</a:t>
            </a:r>
          </a:p>
          <a:p>
            <a:pPr lvl="1"/>
            <a:r>
              <a:rPr lang="de-CH" dirty="0" smtClean="0"/>
              <a:t> </a:t>
            </a:r>
            <a:r>
              <a:rPr lang="de-CH" dirty="0" err="1" smtClean="0"/>
              <a:t>create</a:t>
            </a:r>
            <a:r>
              <a:rPr lang="de-CH" dirty="0" smtClean="0"/>
              <a:t> </a:t>
            </a:r>
            <a:r>
              <a:rPr lang="de-CH" dirty="0" err="1" smtClean="0"/>
              <a:t>long</a:t>
            </a:r>
            <a:r>
              <a:rPr lang="de-CH" dirty="0" smtClean="0"/>
              <a:t> </a:t>
            </a:r>
            <a:r>
              <a:rPr lang="de-CH" dirty="0" err="1" smtClean="0"/>
              <a:t>lasting</a:t>
            </a:r>
            <a:r>
              <a:rPr lang="de-CH" dirty="0" smtClean="0"/>
              <a:t> positive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relationships</a:t>
            </a:r>
            <a:r>
              <a:rPr lang="de-CH" dirty="0" smtClean="0"/>
              <a:t> 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57600"/>
            <a:ext cx="8259256" cy="685800"/>
          </a:xfrm>
        </p:spPr>
        <p:txBody>
          <a:bodyPr/>
          <a:lstStyle/>
          <a:p>
            <a:r>
              <a:rPr lang="de-CH" sz="3200" dirty="0"/>
              <a:t>3</a:t>
            </a:r>
            <a:r>
              <a:rPr lang="de-CH" sz="3200" dirty="0" smtClean="0"/>
              <a:t>. </a:t>
            </a:r>
            <a:r>
              <a:rPr lang="en-US" sz="3200" dirty="0"/>
              <a:t>Disconnected communication </a:t>
            </a:r>
            <a:r>
              <a:rPr lang="en-US" sz="3200" dirty="0" smtClean="0"/>
              <a:t>channels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8059624"/>
              </p:ext>
            </p:extLst>
          </p:nvPr>
        </p:nvGraphicFramePr>
        <p:xfrm>
          <a:off x="2123728" y="1131590"/>
          <a:ext cx="535225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49162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Elements </a:t>
            </a:r>
            <a:r>
              <a:rPr lang="de-CH" dirty="0" err="1" smtClean="0"/>
              <a:t>of</a:t>
            </a:r>
            <a:r>
              <a:rPr lang="de-CH" dirty="0" smtClean="0"/>
              <a:t> Trust</a:t>
            </a:r>
            <a:r>
              <a:rPr lang="de-CH" baseline="46000" dirty="0" smtClean="0">
                <a:solidFill>
                  <a:srgbClr val="FFFF00"/>
                </a:solidFill>
              </a:rPr>
              <a:t>5</a:t>
            </a:r>
            <a:endParaRPr lang="en-US" baseline="4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483518"/>
            <a:ext cx="6096000" cy="2774032"/>
          </a:xfrm>
        </p:spPr>
        <p:txBody>
          <a:bodyPr>
            <a:normAutofit/>
          </a:bodyPr>
          <a:lstStyle/>
          <a:p>
            <a:r>
              <a:rPr lang="de-CH" dirty="0" smtClean="0"/>
              <a:t>«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can`t</a:t>
            </a:r>
            <a:r>
              <a:rPr lang="de-CH" dirty="0" smtClean="0"/>
              <a:t> </a:t>
            </a:r>
            <a:r>
              <a:rPr lang="de-CH" dirty="0" err="1" smtClean="0"/>
              <a:t>beat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– </a:t>
            </a:r>
            <a:r>
              <a:rPr lang="de-CH" dirty="0" err="1" smtClean="0"/>
              <a:t>join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.»</a:t>
            </a:r>
          </a:p>
          <a:p>
            <a:pPr lvl="1"/>
            <a:r>
              <a:rPr lang="de-CH" dirty="0" smtClean="0"/>
              <a:t>Big Data </a:t>
            </a:r>
          </a:p>
          <a:p>
            <a:pPr lvl="1"/>
            <a:r>
              <a:rPr lang="de-CH" dirty="0" smtClean="0"/>
              <a:t>Cloud Security </a:t>
            </a:r>
          </a:p>
          <a:p>
            <a:pPr lvl="1"/>
            <a:r>
              <a:rPr lang="de-CH" dirty="0" smtClean="0"/>
              <a:t>Future </a:t>
            </a:r>
            <a:r>
              <a:rPr lang="de-CH" dirty="0" err="1" smtClean="0"/>
              <a:t>Workplace</a:t>
            </a:r>
            <a:r>
              <a:rPr lang="de-CH" dirty="0" smtClean="0"/>
              <a:t> (aka Digital Transformation)</a:t>
            </a:r>
          </a:p>
          <a:p>
            <a:pPr lvl="1"/>
            <a:r>
              <a:rPr lang="de-CH" dirty="0" smtClean="0"/>
              <a:t>AI/</a:t>
            </a:r>
            <a:r>
              <a:rPr lang="de-CH" dirty="0" err="1" smtClean="0"/>
              <a:t>Machine</a:t>
            </a:r>
            <a:r>
              <a:rPr lang="de-CH" dirty="0" smtClean="0"/>
              <a:t> Learning </a:t>
            </a:r>
          </a:p>
          <a:p>
            <a:pPr lvl="1"/>
            <a:r>
              <a:rPr lang="de-CH" dirty="0" smtClean="0"/>
              <a:t>Key Projects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4</a:t>
            </a:r>
            <a:r>
              <a:rPr lang="de-CH" sz="3200" dirty="0" smtClean="0"/>
              <a:t>. </a:t>
            </a:r>
            <a:r>
              <a:rPr lang="en-US" sz="3200" dirty="0"/>
              <a:t>Conflicting </a:t>
            </a:r>
            <a:r>
              <a:rPr lang="en-US" sz="3200" dirty="0" smtClean="0"/>
              <a:t>agendas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14351"/>
            <a:ext cx="8496944" cy="2743199"/>
          </a:xfrm>
        </p:spPr>
        <p:txBody>
          <a:bodyPr/>
          <a:lstStyle/>
          <a:p>
            <a:pPr marL="475488" indent="-457200">
              <a:buAutoNum type="arabicPeriod"/>
            </a:pPr>
            <a:r>
              <a:rPr lang="de-CH" dirty="0" smtClean="0"/>
              <a:t>Know what you are standing for (Value Proposition)</a:t>
            </a:r>
          </a:p>
          <a:p>
            <a:pPr marL="475488" indent="-457200">
              <a:buAutoNum type="arabicPeriod"/>
            </a:pPr>
            <a:r>
              <a:rPr lang="de-CH" dirty="0" smtClean="0"/>
              <a:t>Research your customers‘ jobs, pains &amp; gains match it with VP</a:t>
            </a:r>
          </a:p>
          <a:p>
            <a:pPr marL="475488" indent="-457200">
              <a:buFont typeface="+mj-lt"/>
              <a:buAutoNum type="arabicPeriod"/>
            </a:pPr>
            <a:r>
              <a:rPr lang="de-CH" dirty="0" smtClean="0"/>
              <a:t>Speak the language of your customer</a:t>
            </a:r>
          </a:p>
          <a:p>
            <a:pPr marL="475488" indent="-457200">
              <a:buAutoNum type="arabicPeriod"/>
            </a:pPr>
            <a:r>
              <a:rPr lang="de-CH" dirty="0" smtClean="0"/>
              <a:t>Be your own twitter </a:t>
            </a:r>
          </a:p>
          <a:p>
            <a:pPr marL="475488" indent="-457200">
              <a:buAutoNum type="arabicPeriod"/>
            </a:pPr>
            <a:r>
              <a:rPr lang="de-CH" dirty="0" smtClean="0"/>
              <a:t>Join the Team </a:t>
            </a:r>
            <a:r>
              <a:rPr lang="de-CH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Key Take Aways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11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Christine Fahlberg</a:t>
            </a:r>
          </a:p>
          <a:p>
            <a:r>
              <a:rPr lang="en-US" dirty="0" smtClean="0"/>
              <a:t>IT Security Manager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19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the most common main objections you’re facing when trying to obtain buy-in?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79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514351"/>
            <a:ext cx="6902896" cy="2743199"/>
          </a:xfrm>
        </p:spPr>
        <p:txBody>
          <a:bodyPr/>
          <a:lstStyle/>
          <a:p>
            <a:r>
              <a:rPr lang="en-ZA" dirty="0" smtClean="0"/>
              <a:t>Session prepared and presented in private capacity</a:t>
            </a:r>
          </a:p>
          <a:p>
            <a:r>
              <a:rPr lang="en-ZA" dirty="0" smtClean="0"/>
              <a:t>My opinions don`t reflect on </a:t>
            </a:r>
            <a:r>
              <a:rPr lang="en-ZA" dirty="0" err="1" smtClean="0"/>
              <a:t>Truworths</a:t>
            </a:r>
            <a:endParaRPr lang="en-ZA" dirty="0" smtClean="0"/>
          </a:p>
          <a:p>
            <a:r>
              <a:rPr lang="en-ZA" dirty="0" smtClean="0"/>
              <a:t>Shared cases and experience depict solely my international background</a:t>
            </a:r>
          </a:p>
          <a:p>
            <a:r>
              <a:rPr lang="en-ZA" smtClean="0"/>
              <a:t>No recording </a:t>
            </a:r>
            <a:r>
              <a:rPr lang="en-ZA" dirty="0" smtClean="0"/>
              <a:t>devices allowed</a:t>
            </a:r>
          </a:p>
          <a:p>
            <a:pPr marL="1828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Disclaimer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CISO Alliance - Internal use only</a:t>
            </a:r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8CA-02E1-4CF9-8110-EBD56AAEA8C1}" type="datetime1">
              <a:rPr lang="en-US" smtClean="0"/>
              <a:t>6/21/2019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40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514351"/>
            <a:ext cx="7848872" cy="2743199"/>
          </a:xfrm>
        </p:spPr>
        <p:txBody>
          <a:bodyPr>
            <a:normAutofit/>
          </a:bodyPr>
          <a:lstStyle/>
          <a:p>
            <a:pPr marL="246888" indent="-228600">
              <a:buFont typeface="+mj-lt"/>
              <a:buAutoNum type="arabicPeriod"/>
            </a:pPr>
            <a:r>
              <a:rPr lang="en-US" sz="1200" dirty="0" smtClean="0">
                <a:effectLst/>
              </a:rPr>
              <a:t>Jody </a:t>
            </a:r>
            <a:r>
              <a:rPr lang="en-US" sz="1200" dirty="0">
                <a:effectLst/>
              </a:rPr>
              <a:t>R. </a:t>
            </a:r>
            <a:r>
              <a:rPr lang="en-US" sz="1200" dirty="0" smtClean="0">
                <a:effectLst/>
              </a:rPr>
              <a:t>Westby (2015),</a:t>
            </a:r>
            <a:r>
              <a:rPr lang="en-US" sz="1200" dirty="0">
                <a:effectLst/>
              </a:rPr>
              <a:t> </a:t>
            </a:r>
            <a:r>
              <a:rPr lang="en-US" sz="1200" i="1" dirty="0">
                <a:effectLst/>
              </a:rPr>
              <a:t>Governance of cybersecurity: 2015 report</a:t>
            </a:r>
            <a:r>
              <a:rPr lang="en-US" sz="1200" dirty="0">
                <a:effectLst/>
              </a:rPr>
              <a:t>, Georgia Tech Information Security </a:t>
            </a:r>
            <a:r>
              <a:rPr lang="en-US" sz="1200" dirty="0" smtClean="0">
                <a:effectLst/>
              </a:rPr>
              <a:t>Center</a:t>
            </a:r>
          </a:p>
          <a:p>
            <a:pPr marL="246888" indent="-228600">
              <a:buFont typeface="+mj-lt"/>
              <a:buAutoNum type="arabicPeriod"/>
            </a:pPr>
            <a:r>
              <a:rPr lang="it-IT" sz="1200" dirty="0" err="1">
                <a:effectLst/>
              </a:rPr>
              <a:t>Deloitte</a:t>
            </a:r>
            <a:r>
              <a:rPr lang="it-IT" sz="1200" dirty="0">
                <a:effectLst/>
              </a:rPr>
              <a:t> CISO </a:t>
            </a:r>
            <a:r>
              <a:rPr lang="it-IT" sz="1200" dirty="0" err="1">
                <a:effectLst/>
              </a:rPr>
              <a:t>Labs</a:t>
            </a:r>
            <a:r>
              <a:rPr lang="it-IT" sz="1200" dirty="0">
                <a:effectLst/>
              </a:rPr>
              <a:t> data, </a:t>
            </a:r>
            <a:r>
              <a:rPr lang="it-IT" sz="1200" dirty="0" smtClean="0">
                <a:effectLst/>
              </a:rPr>
              <a:t>2015</a:t>
            </a:r>
          </a:p>
          <a:p>
            <a:pPr marL="246888" indent="-228600">
              <a:buFont typeface="+mj-lt"/>
              <a:buAutoNum type="arabicPeriod"/>
            </a:pPr>
            <a:r>
              <a:rPr lang="en-US" sz="1200" dirty="0" err="1">
                <a:effectLst/>
              </a:rPr>
              <a:t>ThreatTrack</a:t>
            </a:r>
            <a:r>
              <a:rPr lang="en-US" sz="1200" dirty="0">
                <a:effectLst/>
              </a:rPr>
              <a:t> Security Inc., </a:t>
            </a:r>
            <a:r>
              <a:rPr lang="en-US" sz="1200" i="1" dirty="0">
                <a:effectLst/>
              </a:rPr>
              <a:t>No respect: Chief information security officers misunderstood and underappreciated by their C-level peers</a:t>
            </a:r>
            <a:r>
              <a:rPr lang="en-US" sz="1200" dirty="0">
                <a:effectLst/>
              </a:rPr>
              <a:t>, June–July 2014</a:t>
            </a:r>
            <a:r>
              <a:rPr lang="de-CH" sz="1200" dirty="0" smtClean="0"/>
              <a:t> </a:t>
            </a:r>
          </a:p>
          <a:p>
            <a:pPr marL="246888" indent="-228600">
              <a:buFont typeface="+mj-lt"/>
              <a:buAutoNum type="arabicPeriod"/>
            </a:pPr>
            <a:r>
              <a:rPr lang="en-US" sz="1200" dirty="0" smtClean="0">
                <a:effectLst/>
              </a:rPr>
              <a:t>World </a:t>
            </a:r>
            <a:r>
              <a:rPr lang="en-US" sz="1200" dirty="0">
                <a:effectLst/>
              </a:rPr>
              <a:t>Economic Forum in collaboration with Deloitte, </a:t>
            </a:r>
            <a:r>
              <a:rPr lang="en-US" sz="1200" i="1" dirty="0">
                <a:effectLst/>
              </a:rPr>
              <a:t>Partnering for cyber resilience: Towards the quantification of </a:t>
            </a:r>
            <a:r>
              <a:rPr lang="en-US" sz="1200" i="1" dirty="0" smtClean="0">
                <a:effectLst/>
              </a:rPr>
              <a:t>   cyber </a:t>
            </a:r>
            <a:r>
              <a:rPr lang="en-US" sz="1200" i="1" dirty="0">
                <a:effectLst/>
              </a:rPr>
              <a:t>threats</a:t>
            </a:r>
            <a:r>
              <a:rPr lang="en-US" sz="1200" dirty="0">
                <a:effectLst/>
              </a:rPr>
              <a:t>, January </a:t>
            </a:r>
            <a:r>
              <a:rPr lang="en-US" sz="1200" dirty="0" smtClean="0">
                <a:effectLst/>
              </a:rPr>
              <a:t>2015</a:t>
            </a:r>
          </a:p>
          <a:p>
            <a:pPr marL="246888" indent="-228600">
              <a:buFont typeface="+mj-lt"/>
              <a:buAutoNum type="arabicPeriod"/>
            </a:pPr>
            <a:r>
              <a:rPr lang="de-CH" sz="1200" dirty="0" smtClean="0"/>
              <a:t>ZAND, D. (1997). </a:t>
            </a:r>
            <a:r>
              <a:rPr lang="de-CH" sz="1200" i="1" dirty="0" smtClean="0"/>
              <a:t>The Leadership </a:t>
            </a:r>
            <a:r>
              <a:rPr lang="de-CH" sz="1200" i="1" dirty="0" err="1" smtClean="0"/>
              <a:t>Triad</a:t>
            </a:r>
            <a:r>
              <a:rPr lang="de-CH" sz="1200" i="1" dirty="0" smtClean="0"/>
              <a:t>. </a:t>
            </a:r>
            <a:r>
              <a:rPr lang="de-CH" sz="1200" dirty="0" smtClean="0"/>
              <a:t>Oxford University Press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Annex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2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Buy-In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How to gain influence &amp; Buy-in for Security investment from the Board</a:t>
            </a:r>
            <a:r>
              <a:rPr lang="en-US" dirty="0" smtClean="0"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3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Disconnected communication </a:t>
            </a:r>
            <a:r>
              <a:rPr lang="en-US" dirty="0" smtClean="0"/>
              <a:t>channels</a:t>
            </a:r>
          </a:p>
          <a:p>
            <a:r>
              <a:rPr lang="en-US" dirty="0" smtClean="0"/>
              <a:t>Conflicting agendas</a:t>
            </a:r>
            <a:endParaRPr lang="en-US" dirty="0"/>
          </a:p>
          <a:p>
            <a:r>
              <a:rPr lang="en-US" dirty="0" smtClean="0"/>
              <a:t>Management “doesn`t seem to get it”</a:t>
            </a:r>
          </a:p>
          <a:p>
            <a:r>
              <a:rPr lang="en-US" dirty="0" smtClean="0"/>
              <a:t>Putting out fires vs. strategic proposition </a:t>
            </a:r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CISO`s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4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88E-B860-42C5-8C70-BB77F4C8A97F}" type="datetime1">
              <a:rPr lang="en-US" smtClean="0"/>
              <a:t>6/21/2019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66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514351"/>
            <a:ext cx="6182816" cy="2743199"/>
          </a:xfrm>
        </p:spPr>
        <p:txBody>
          <a:bodyPr/>
          <a:lstStyle/>
          <a:p>
            <a:r>
              <a:rPr lang="en-US" dirty="0" smtClean="0"/>
              <a:t>Only 22% of CISO`s report directly to the CEO</a:t>
            </a:r>
            <a:r>
              <a:rPr lang="en-US" sz="2030" baseline="52000" dirty="0" smtClean="0">
                <a:solidFill>
                  <a:srgbClr val="FFFF00"/>
                </a:solidFill>
              </a:rPr>
              <a:t>1</a:t>
            </a:r>
          </a:p>
          <a:p>
            <a:endParaRPr lang="de-CH" sz="2030" dirty="0" smtClean="0">
              <a:effectLst/>
            </a:endParaRPr>
          </a:p>
          <a:p>
            <a:r>
              <a:rPr lang="de-CH" sz="2030" dirty="0" smtClean="0">
                <a:effectLst/>
              </a:rPr>
              <a:t>80% </a:t>
            </a:r>
            <a:r>
              <a:rPr lang="de-CH" sz="2030" dirty="0" err="1" smtClean="0">
                <a:effectLst/>
              </a:rPr>
              <a:t>of</a:t>
            </a:r>
            <a:r>
              <a:rPr lang="de-CH" sz="2030" dirty="0" smtClean="0">
                <a:effectLst/>
              </a:rPr>
              <a:t> Business </a:t>
            </a:r>
            <a:r>
              <a:rPr lang="de-CH" sz="2030" dirty="0" err="1" smtClean="0">
                <a:effectLst/>
              </a:rPr>
              <a:t>leaders</a:t>
            </a:r>
            <a:r>
              <a:rPr lang="de-CH" sz="2030" dirty="0" smtClean="0">
                <a:effectLst/>
              </a:rPr>
              <a:t>:</a:t>
            </a:r>
          </a:p>
          <a:p>
            <a:pPr marL="18288" indent="0">
              <a:buNone/>
            </a:pPr>
            <a:r>
              <a:rPr lang="de-CH" sz="2030" dirty="0" smtClean="0">
                <a:effectLst/>
              </a:rPr>
              <a:t>   </a:t>
            </a:r>
            <a:r>
              <a:rPr lang="de-CH" sz="2030" dirty="0" err="1" smtClean="0">
                <a:effectLst/>
              </a:rPr>
              <a:t>Cyber</a:t>
            </a:r>
            <a:r>
              <a:rPr lang="de-CH" sz="2030" dirty="0" smtClean="0">
                <a:effectLst/>
              </a:rPr>
              <a:t> Security = </a:t>
            </a:r>
            <a:r>
              <a:rPr lang="de-CH" sz="2030" dirty="0" err="1" smtClean="0">
                <a:effectLst/>
              </a:rPr>
              <a:t>technical</a:t>
            </a:r>
            <a:r>
              <a:rPr lang="de-CH" sz="2030" dirty="0" smtClean="0">
                <a:effectLst/>
              </a:rPr>
              <a:t>/</a:t>
            </a:r>
            <a:r>
              <a:rPr lang="de-CH" sz="2030" dirty="0" err="1" smtClean="0">
                <a:effectLst/>
              </a:rPr>
              <a:t>compliance</a:t>
            </a:r>
            <a:r>
              <a:rPr lang="de-CH" sz="2030" dirty="0" smtClean="0">
                <a:effectLst/>
              </a:rPr>
              <a:t> routine</a:t>
            </a:r>
            <a:r>
              <a:rPr lang="de-CH" sz="2030" baseline="50000" dirty="0" smtClean="0">
                <a:solidFill>
                  <a:srgbClr val="FFFF00"/>
                </a:solidFill>
                <a:effectLst/>
              </a:rPr>
              <a:t>2</a:t>
            </a:r>
          </a:p>
          <a:p>
            <a:endParaRPr lang="de-CH" sz="2030" dirty="0" smtClean="0">
              <a:effectLst/>
            </a:endParaRPr>
          </a:p>
          <a:p>
            <a:r>
              <a:rPr lang="de-CH" sz="2030" dirty="0" smtClean="0">
                <a:effectLst/>
              </a:rPr>
              <a:t>74% </a:t>
            </a:r>
            <a:r>
              <a:rPr lang="de-CH" sz="2030" dirty="0" err="1" smtClean="0">
                <a:effectLst/>
              </a:rPr>
              <a:t>of</a:t>
            </a:r>
            <a:r>
              <a:rPr lang="de-CH" sz="2030" dirty="0" smtClean="0">
                <a:effectLst/>
              </a:rPr>
              <a:t> C-Suite </a:t>
            </a:r>
            <a:r>
              <a:rPr lang="de-CH" sz="2030" dirty="0" err="1" smtClean="0">
                <a:effectLst/>
              </a:rPr>
              <a:t>executives</a:t>
            </a:r>
            <a:r>
              <a:rPr lang="de-CH" sz="2030" dirty="0" smtClean="0">
                <a:effectLst/>
              </a:rPr>
              <a:t> </a:t>
            </a:r>
            <a:r>
              <a:rPr lang="de-CH" sz="2030" dirty="0" err="1" smtClean="0">
                <a:effectLst/>
              </a:rPr>
              <a:t>agree</a:t>
            </a:r>
            <a:r>
              <a:rPr lang="de-CH" sz="2030" dirty="0" smtClean="0">
                <a:effectLst/>
              </a:rPr>
              <a:t> </a:t>
            </a:r>
            <a:r>
              <a:rPr lang="de-CH" sz="2030" dirty="0" err="1" smtClean="0">
                <a:effectLst/>
              </a:rPr>
              <a:t>CISO`s</a:t>
            </a:r>
            <a:r>
              <a:rPr lang="de-CH" sz="2030" dirty="0" smtClean="0">
                <a:effectLst/>
              </a:rPr>
              <a:t> ≠ Board</a:t>
            </a:r>
            <a:r>
              <a:rPr lang="de-CH" sz="2030" baseline="50000" dirty="0" smtClean="0">
                <a:solidFill>
                  <a:srgbClr val="FFFF00"/>
                </a:solidFill>
                <a:effectLst/>
              </a:rPr>
              <a:t>3</a:t>
            </a:r>
          </a:p>
          <a:p>
            <a:pPr marL="18288" indent="0">
              <a:buNone/>
            </a:pPr>
            <a:endParaRPr lang="en-US" sz="203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Ugly Truth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CISO Alliance - Internal use only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5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FD02-55B1-4639-BBDE-8DC8559C558A}" type="datetime1">
              <a:rPr lang="en-US" smtClean="0"/>
              <a:t>6/21/2019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7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FUD (Fear, Uncertainty &amp; Doubt)</a:t>
            </a:r>
          </a:p>
          <a:p>
            <a:r>
              <a:rPr lang="en-US" dirty="0" smtClean="0"/>
              <a:t>Compliance (GDPR,POPIA,PCI DSS, King IV)</a:t>
            </a:r>
          </a:p>
          <a:p>
            <a:pPr marL="18288" indent="0">
              <a:buNone/>
            </a:pPr>
            <a:endParaRPr lang="en-US" dirty="0" smtClean="0"/>
          </a:p>
          <a:p>
            <a:r>
              <a:rPr lang="en-US" dirty="0" smtClean="0"/>
              <a:t>….all too often it takes a breach….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Usual remedy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725-6074-45C7-9A62-FFEEB7634951}" type="datetime1">
              <a:rPr lang="en-US" smtClean="0"/>
              <a:t>6/21/2019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15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483518"/>
            <a:ext cx="7236296" cy="2743199"/>
          </a:xfrm>
        </p:spPr>
        <p:txBody>
          <a:bodyPr/>
          <a:lstStyle/>
          <a:p>
            <a:r>
              <a:rPr lang="de-CH" dirty="0" smtClean="0"/>
              <a:t>FUD =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always</a:t>
            </a:r>
            <a:r>
              <a:rPr lang="de-CH" dirty="0" smtClean="0"/>
              <a:t> bring </a:t>
            </a:r>
            <a:r>
              <a:rPr lang="de-CH" dirty="0" err="1" smtClean="0"/>
              <a:t>bad</a:t>
            </a:r>
            <a:r>
              <a:rPr lang="de-CH" dirty="0" smtClean="0"/>
              <a:t> </a:t>
            </a:r>
            <a:r>
              <a:rPr lang="de-CH" dirty="0" err="1" smtClean="0"/>
              <a:t>news</a:t>
            </a:r>
            <a:r>
              <a:rPr lang="de-CH" dirty="0" smtClean="0"/>
              <a:t> = B</a:t>
            </a:r>
            <a:r>
              <a:rPr lang="de-CH" b="1" dirty="0" smtClean="0"/>
              <a:t>ad </a:t>
            </a:r>
            <a:r>
              <a:rPr lang="de-CH" b="1" dirty="0"/>
              <a:t>N</a:t>
            </a:r>
            <a:r>
              <a:rPr lang="de-CH" b="1" dirty="0" smtClean="0"/>
              <a:t>ews</a:t>
            </a:r>
          </a:p>
          <a:p>
            <a:endParaRPr lang="de-CH" dirty="0" smtClean="0"/>
          </a:p>
          <a:p>
            <a:r>
              <a:rPr lang="de-CH" dirty="0" smtClean="0"/>
              <a:t>GDPR/POPIA = </a:t>
            </a:r>
            <a:r>
              <a:rPr lang="de-CH" dirty="0" err="1" smtClean="0"/>
              <a:t>You`re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compliance</a:t>
            </a:r>
            <a:r>
              <a:rPr lang="de-CH" dirty="0" smtClean="0"/>
              <a:t> </a:t>
            </a:r>
            <a:r>
              <a:rPr lang="de-CH" dirty="0" err="1" smtClean="0"/>
              <a:t>guy</a:t>
            </a:r>
            <a:r>
              <a:rPr lang="de-CH" dirty="0" smtClean="0"/>
              <a:t> = </a:t>
            </a:r>
            <a:r>
              <a:rPr lang="de-CH" b="1" dirty="0" err="1" smtClean="0"/>
              <a:t>Policeman</a:t>
            </a:r>
            <a:endParaRPr lang="de-CH" b="1" dirty="0" smtClean="0"/>
          </a:p>
          <a:p>
            <a:endParaRPr lang="de-CH" dirty="0"/>
          </a:p>
          <a:p>
            <a:r>
              <a:rPr lang="de-CH" dirty="0" err="1" smtClean="0"/>
              <a:t>Breach</a:t>
            </a:r>
            <a:r>
              <a:rPr lang="de-CH" dirty="0" smtClean="0"/>
              <a:t> =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weren`t</a:t>
            </a:r>
            <a:r>
              <a:rPr lang="de-CH" dirty="0" smtClean="0"/>
              <a:t> </a:t>
            </a:r>
            <a:r>
              <a:rPr lang="de-CH" dirty="0" err="1" smtClean="0"/>
              <a:t>able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protect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r>
              <a:rPr lang="de-CH" dirty="0" smtClean="0"/>
              <a:t> = </a:t>
            </a:r>
            <a:r>
              <a:rPr lang="de-CH" b="1" dirty="0" smtClean="0"/>
              <a:t>Doubt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Usual</a:t>
            </a:r>
            <a:r>
              <a:rPr lang="de-CH" dirty="0" smtClean="0"/>
              <a:t> </a:t>
            </a:r>
            <a:r>
              <a:rPr lang="de-CH" dirty="0" err="1" smtClean="0"/>
              <a:t>Perception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Practical</a:t>
            </a:r>
            <a:r>
              <a:rPr lang="de-CH" dirty="0" smtClean="0"/>
              <a:t> </a:t>
            </a:r>
            <a:r>
              <a:rPr lang="de-CH" dirty="0" err="1" smtClean="0"/>
              <a:t>Resolutions</a:t>
            </a:r>
            <a:r>
              <a:rPr lang="de-CH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26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57600"/>
            <a:ext cx="8187248" cy="685800"/>
          </a:xfrm>
        </p:spPr>
        <p:txBody>
          <a:bodyPr/>
          <a:lstStyle/>
          <a:p>
            <a:r>
              <a:rPr lang="de-CH" sz="3200" dirty="0" smtClean="0"/>
              <a:t>1.</a:t>
            </a:r>
            <a:r>
              <a:rPr lang="en-US" sz="3200" dirty="0"/>
              <a:t> Putting out fires vs. strategic </a:t>
            </a:r>
            <a:r>
              <a:rPr lang="en-US" sz="3200" dirty="0" smtClean="0"/>
              <a:t>proposition</a:t>
            </a:r>
            <a:r>
              <a:rPr lang="de-CH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C49-56EF-406B-814B-2822917E5160}" type="datetime1">
              <a:rPr lang="en-US" smtClean="0"/>
              <a:t>6/21/2019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D93E-0AD2-4693-A4CC-D9EA53DC777A}" type="slidenum">
              <a:rPr lang="en-ZA" smtClean="0"/>
              <a:t>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CISO Alliance - Internal use only</a:t>
            </a:r>
            <a:endParaRPr lang="en-Z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12200"/>
            <a:ext cx="47301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3363838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 smtClean="0"/>
              <a:t>Source: «Start </a:t>
            </a:r>
            <a:r>
              <a:rPr lang="de-CH" sz="800" dirty="0" err="1" smtClean="0"/>
              <a:t>with</a:t>
            </a:r>
            <a:r>
              <a:rPr lang="de-CH" sz="800" dirty="0" smtClean="0"/>
              <a:t> </a:t>
            </a:r>
            <a:r>
              <a:rPr lang="de-CH" sz="800" dirty="0" err="1" smtClean="0"/>
              <a:t>Why</a:t>
            </a:r>
            <a:r>
              <a:rPr lang="de-CH" sz="800" dirty="0" smtClean="0"/>
              <a:t>» S. </a:t>
            </a:r>
            <a:r>
              <a:rPr lang="de-CH" sz="800" dirty="0" err="1" smtClean="0"/>
              <a:t>Sinek</a:t>
            </a:r>
            <a:r>
              <a:rPr lang="de-CH" sz="800" dirty="0" smtClean="0"/>
              <a:t>, 2009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886237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/>
              <a:t>Find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cause</a:t>
            </a:r>
            <a:r>
              <a:rPr lang="de-CH" dirty="0" smtClean="0"/>
              <a:t>.</a:t>
            </a:r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r>
              <a:rPr lang="de-CH" dirty="0" err="1" smtClean="0"/>
              <a:t>Define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core</a:t>
            </a:r>
            <a:r>
              <a:rPr lang="de-CH" dirty="0" smtClean="0"/>
              <a:t> </a:t>
            </a:r>
            <a:r>
              <a:rPr lang="de-CH" dirty="0" err="1" smtClean="0"/>
              <a:t>principles</a:t>
            </a:r>
            <a:r>
              <a:rPr lang="de-CH" dirty="0" smtClean="0"/>
              <a:t>.</a:t>
            </a:r>
          </a:p>
          <a:p>
            <a:endParaRPr lang="de-CH" dirty="0" smtClean="0"/>
          </a:p>
          <a:p>
            <a:pPr marL="342900" indent="-342900"/>
            <a:r>
              <a:rPr lang="de-CH" dirty="0"/>
              <a:t>3</a:t>
            </a:r>
            <a:r>
              <a:rPr lang="de-CH" dirty="0" smtClean="0"/>
              <a:t>.   </a:t>
            </a:r>
            <a:r>
              <a:rPr lang="de-CH" dirty="0" err="1" smtClean="0"/>
              <a:t>Let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actions</a:t>
            </a:r>
            <a:r>
              <a:rPr lang="de-CH" dirty="0" smtClean="0"/>
              <a:t> </a:t>
            </a:r>
            <a:r>
              <a:rPr lang="de-CH" dirty="0" err="1" smtClean="0"/>
              <a:t>reflect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cause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2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1427</TotalTime>
  <Words>676</Words>
  <Application>Microsoft Office PowerPoint</Application>
  <PresentationFormat>On-screen Show (16:9)</PresentationFormat>
  <Paragraphs>170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Intro</vt:lpstr>
      <vt:lpstr>Disclaimer</vt:lpstr>
      <vt:lpstr>Buy-In</vt:lpstr>
      <vt:lpstr>Challenges for CISO`s</vt:lpstr>
      <vt:lpstr>Ugly Truth</vt:lpstr>
      <vt:lpstr>Usual remedy</vt:lpstr>
      <vt:lpstr>Usual Perception</vt:lpstr>
      <vt:lpstr>Practical Resolutions </vt:lpstr>
      <vt:lpstr>1. Putting out fires vs. strategic proposition </vt:lpstr>
      <vt:lpstr>1. Putting out fires vs. strategic proposition </vt:lpstr>
      <vt:lpstr>1. Putting out fires vs. strategic proposition </vt:lpstr>
      <vt:lpstr>  2. Management “doesn`t seem to get it”</vt:lpstr>
      <vt:lpstr>  2. Management “doesn`t seem to get it”</vt:lpstr>
      <vt:lpstr>3. Disconnected communication channels</vt:lpstr>
      <vt:lpstr>3. Disconnected communication channels</vt:lpstr>
      <vt:lpstr>4. Conflicting agendas</vt:lpstr>
      <vt:lpstr>Key Take Aways</vt:lpstr>
      <vt:lpstr>Thank You</vt:lpstr>
      <vt:lpstr>What are the most common main objections you’re facing when trying to obtain buy-in?   </vt:lpstr>
      <vt:lpstr>Annex </vt:lpstr>
    </vt:vector>
  </TitlesOfParts>
  <Company>Truworths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Buy-In</dc:title>
  <dc:creator>Christine Fahlberg</dc:creator>
  <cp:lastModifiedBy>Christine Fahlberg</cp:lastModifiedBy>
  <cp:revision>60</cp:revision>
  <dcterms:created xsi:type="dcterms:W3CDTF">2019-06-12T13:32:21Z</dcterms:created>
  <dcterms:modified xsi:type="dcterms:W3CDTF">2019-06-21T05:21:15Z</dcterms:modified>
</cp:coreProperties>
</file>